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97" r:id="rId2"/>
    <p:sldId id="312" r:id="rId3"/>
    <p:sldId id="313" r:id="rId4"/>
    <p:sldId id="305" r:id="rId5"/>
    <p:sldId id="306" r:id="rId6"/>
    <p:sldId id="314" r:id="rId7"/>
    <p:sldId id="324" r:id="rId8"/>
    <p:sldId id="340" r:id="rId9"/>
    <p:sldId id="325" r:id="rId10"/>
    <p:sldId id="326" r:id="rId11"/>
    <p:sldId id="327" r:id="rId12"/>
    <p:sldId id="328" r:id="rId13"/>
    <p:sldId id="329" r:id="rId14"/>
    <p:sldId id="339" r:id="rId15"/>
    <p:sldId id="330" r:id="rId16"/>
    <p:sldId id="337" r:id="rId17"/>
    <p:sldId id="338" r:id="rId18"/>
    <p:sldId id="331" r:id="rId19"/>
    <p:sldId id="336" r:id="rId20"/>
    <p:sldId id="332" r:id="rId21"/>
    <p:sldId id="333" r:id="rId22"/>
    <p:sldId id="334" r:id="rId23"/>
    <p:sldId id="335" r:id="rId24"/>
    <p:sldId id="315" r:id="rId25"/>
    <p:sldId id="316" r:id="rId26"/>
    <p:sldId id="317" r:id="rId27"/>
    <p:sldId id="319" r:id="rId28"/>
    <p:sldId id="318" r:id="rId29"/>
    <p:sldId id="320" r:id="rId30"/>
    <p:sldId id="322" r:id="rId31"/>
    <p:sldId id="323"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A3"/>
    <a:srgbClr val="404040"/>
    <a:srgbClr val="453D3A"/>
    <a:srgbClr val="1A92C2"/>
    <a:srgbClr val="ECEC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8D230F3-CF80-4859-8CE7-A43EE81993B5}" styleName="Açık Stil 1 - Vurgu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60"/>
  </p:normalViewPr>
  <p:slideViewPr>
    <p:cSldViewPr snapToGrid="0" showGuides="1">
      <p:cViewPr varScale="1">
        <p:scale>
          <a:sx n="73" d="100"/>
          <a:sy n="73" d="100"/>
        </p:scale>
        <p:origin x="58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66E9D6-BD3D-476F-B001-9FCA46F79F6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BEE0E6EE-5A67-4488-AABA-F0C68BB5A8AE}">
      <dgm:prSet phldrT="[Metin]"/>
      <dgm:spPr/>
      <dgm:t>
        <a:bodyPr/>
        <a:lstStyle/>
        <a:p>
          <a:r>
            <a:rPr lang="tr-TR" b="1" i="1" dirty="0" smtClean="0"/>
            <a:t>Geleneksel ölçme değerlendirme araçları</a:t>
          </a:r>
          <a:endParaRPr lang="tr-TR" dirty="0"/>
        </a:p>
      </dgm:t>
    </dgm:pt>
    <dgm:pt modelId="{1A717E18-653F-4B42-B400-FC7BB50AD03C}" type="parTrans" cxnId="{946CA1EA-B096-43CC-8F4F-783A48301C3F}">
      <dgm:prSet/>
      <dgm:spPr/>
      <dgm:t>
        <a:bodyPr/>
        <a:lstStyle/>
        <a:p>
          <a:endParaRPr lang="tr-TR"/>
        </a:p>
      </dgm:t>
    </dgm:pt>
    <dgm:pt modelId="{434C633A-8EB2-4002-9D32-3621582E6131}" type="sibTrans" cxnId="{946CA1EA-B096-43CC-8F4F-783A48301C3F}">
      <dgm:prSet/>
      <dgm:spPr/>
      <dgm:t>
        <a:bodyPr/>
        <a:lstStyle/>
        <a:p>
          <a:endParaRPr lang="tr-TR"/>
        </a:p>
      </dgm:t>
    </dgm:pt>
    <dgm:pt modelId="{78B939DF-F0D4-4265-9360-2B4627F7EAB7}">
      <dgm:prSet phldrT="[Metin]"/>
      <dgm:spPr/>
      <dgm:t>
        <a:bodyPr/>
        <a:lstStyle/>
        <a:p>
          <a:r>
            <a:rPr lang="tr-TR" b="1" i="1" dirty="0" smtClean="0"/>
            <a:t>Alternatif ölçme değerlendirme araçları</a:t>
          </a:r>
          <a:endParaRPr lang="tr-TR" dirty="0"/>
        </a:p>
      </dgm:t>
    </dgm:pt>
    <dgm:pt modelId="{CD422799-06CF-48FC-9804-945421DBADE7}" type="parTrans" cxnId="{A4644181-F87E-4B2E-B95F-8BBC83AC8637}">
      <dgm:prSet/>
      <dgm:spPr/>
      <dgm:t>
        <a:bodyPr/>
        <a:lstStyle/>
        <a:p>
          <a:endParaRPr lang="tr-TR"/>
        </a:p>
      </dgm:t>
    </dgm:pt>
    <dgm:pt modelId="{C8A99282-17A7-4124-8355-30E2731BD078}" type="sibTrans" cxnId="{A4644181-F87E-4B2E-B95F-8BBC83AC8637}">
      <dgm:prSet/>
      <dgm:spPr/>
      <dgm:t>
        <a:bodyPr/>
        <a:lstStyle/>
        <a:p>
          <a:endParaRPr lang="tr-TR"/>
        </a:p>
      </dgm:t>
    </dgm:pt>
    <dgm:pt modelId="{1BF69041-708F-4BCE-A5DD-9FA20845523F}" type="pres">
      <dgm:prSet presAssocID="{1A66E9D6-BD3D-476F-B001-9FCA46F79F67}" presName="linear" presStyleCnt="0">
        <dgm:presLayoutVars>
          <dgm:dir/>
          <dgm:animLvl val="lvl"/>
          <dgm:resizeHandles val="exact"/>
        </dgm:presLayoutVars>
      </dgm:prSet>
      <dgm:spPr/>
      <dgm:t>
        <a:bodyPr/>
        <a:lstStyle/>
        <a:p>
          <a:endParaRPr lang="tr-TR"/>
        </a:p>
      </dgm:t>
    </dgm:pt>
    <dgm:pt modelId="{6FE1068D-B348-4671-B4D1-5386F6263365}" type="pres">
      <dgm:prSet presAssocID="{BEE0E6EE-5A67-4488-AABA-F0C68BB5A8AE}" presName="parentLin" presStyleCnt="0"/>
      <dgm:spPr/>
    </dgm:pt>
    <dgm:pt modelId="{6543B044-6DC9-407D-BB26-5E4A2ACED11F}" type="pres">
      <dgm:prSet presAssocID="{BEE0E6EE-5A67-4488-AABA-F0C68BB5A8AE}" presName="parentLeftMargin" presStyleLbl="node1" presStyleIdx="0" presStyleCnt="2"/>
      <dgm:spPr/>
      <dgm:t>
        <a:bodyPr/>
        <a:lstStyle/>
        <a:p>
          <a:endParaRPr lang="tr-TR"/>
        </a:p>
      </dgm:t>
    </dgm:pt>
    <dgm:pt modelId="{048BDD50-CE67-4C03-9D1E-9466FF04D2ED}" type="pres">
      <dgm:prSet presAssocID="{BEE0E6EE-5A67-4488-AABA-F0C68BB5A8AE}" presName="parentText" presStyleLbl="node1" presStyleIdx="0" presStyleCnt="2">
        <dgm:presLayoutVars>
          <dgm:chMax val="0"/>
          <dgm:bulletEnabled val="1"/>
        </dgm:presLayoutVars>
      </dgm:prSet>
      <dgm:spPr/>
      <dgm:t>
        <a:bodyPr/>
        <a:lstStyle/>
        <a:p>
          <a:endParaRPr lang="tr-TR"/>
        </a:p>
      </dgm:t>
    </dgm:pt>
    <dgm:pt modelId="{96EB399A-639D-49A2-BDAB-5FB8CF8B522F}" type="pres">
      <dgm:prSet presAssocID="{BEE0E6EE-5A67-4488-AABA-F0C68BB5A8AE}" presName="negativeSpace" presStyleCnt="0"/>
      <dgm:spPr/>
    </dgm:pt>
    <dgm:pt modelId="{70B64187-FC07-4315-B548-A98E93A87F4E}" type="pres">
      <dgm:prSet presAssocID="{BEE0E6EE-5A67-4488-AABA-F0C68BB5A8AE}" presName="childText" presStyleLbl="conFgAcc1" presStyleIdx="0" presStyleCnt="2">
        <dgm:presLayoutVars>
          <dgm:bulletEnabled val="1"/>
        </dgm:presLayoutVars>
      </dgm:prSet>
      <dgm:spPr/>
    </dgm:pt>
    <dgm:pt modelId="{E5BFD29C-2D23-4799-915B-C14DC09974E8}" type="pres">
      <dgm:prSet presAssocID="{434C633A-8EB2-4002-9D32-3621582E6131}" presName="spaceBetweenRectangles" presStyleCnt="0"/>
      <dgm:spPr/>
    </dgm:pt>
    <dgm:pt modelId="{BB33C6DD-44D9-40CA-AB31-4D51F8253442}" type="pres">
      <dgm:prSet presAssocID="{78B939DF-F0D4-4265-9360-2B4627F7EAB7}" presName="parentLin" presStyleCnt="0"/>
      <dgm:spPr/>
    </dgm:pt>
    <dgm:pt modelId="{E520CF27-9994-4AC5-9081-C922D8C789BE}" type="pres">
      <dgm:prSet presAssocID="{78B939DF-F0D4-4265-9360-2B4627F7EAB7}" presName="parentLeftMargin" presStyleLbl="node1" presStyleIdx="0" presStyleCnt="2"/>
      <dgm:spPr/>
      <dgm:t>
        <a:bodyPr/>
        <a:lstStyle/>
        <a:p>
          <a:endParaRPr lang="tr-TR"/>
        </a:p>
      </dgm:t>
    </dgm:pt>
    <dgm:pt modelId="{9D631C6C-17F8-4BE2-A27F-0DDC71EB442F}" type="pres">
      <dgm:prSet presAssocID="{78B939DF-F0D4-4265-9360-2B4627F7EAB7}" presName="parentText" presStyleLbl="node1" presStyleIdx="1" presStyleCnt="2">
        <dgm:presLayoutVars>
          <dgm:chMax val="0"/>
          <dgm:bulletEnabled val="1"/>
        </dgm:presLayoutVars>
      </dgm:prSet>
      <dgm:spPr/>
      <dgm:t>
        <a:bodyPr/>
        <a:lstStyle/>
        <a:p>
          <a:endParaRPr lang="tr-TR"/>
        </a:p>
      </dgm:t>
    </dgm:pt>
    <dgm:pt modelId="{01BDFFD5-AD61-4D69-8DCC-845825214F40}" type="pres">
      <dgm:prSet presAssocID="{78B939DF-F0D4-4265-9360-2B4627F7EAB7}" presName="negativeSpace" presStyleCnt="0"/>
      <dgm:spPr/>
    </dgm:pt>
    <dgm:pt modelId="{0238E2D5-5967-4C58-8A60-CA3B88C382D9}" type="pres">
      <dgm:prSet presAssocID="{78B939DF-F0D4-4265-9360-2B4627F7EAB7}" presName="childText" presStyleLbl="conFgAcc1" presStyleIdx="1" presStyleCnt="2">
        <dgm:presLayoutVars>
          <dgm:bulletEnabled val="1"/>
        </dgm:presLayoutVars>
      </dgm:prSet>
      <dgm:spPr/>
    </dgm:pt>
  </dgm:ptLst>
  <dgm:cxnLst>
    <dgm:cxn modelId="{DFEDCF54-0E9A-4C01-8F95-55855B9B0D36}" type="presOf" srcId="{78B939DF-F0D4-4265-9360-2B4627F7EAB7}" destId="{9D631C6C-17F8-4BE2-A27F-0DDC71EB442F}" srcOrd="1" destOrd="0" presId="urn:microsoft.com/office/officeart/2005/8/layout/list1"/>
    <dgm:cxn modelId="{946CA1EA-B096-43CC-8F4F-783A48301C3F}" srcId="{1A66E9D6-BD3D-476F-B001-9FCA46F79F67}" destId="{BEE0E6EE-5A67-4488-AABA-F0C68BB5A8AE}" srcOrd="0" destOrd="0" parTransId="{1A717E18-653F-4B42-B400-FC7BB50AD03C}" sibTransId="{434C633A-8EB2-4002-9D32-3621582E6131}"/>
    <dgm:cxn modelId="{A4644181-F87E-4B2E-B95F-8BBC83AC8637}" srcId="{1A66E9D6-BD3D-476F-B001-9FCA46F79F67}" destId="{78B939DF-F0D4-4265-9360-2B4627F7EAB7}" srcOrd="1" destOrd="0" parTransId="{CD422799-06CF-48FC-9804-945421DBADE7}" sibTransId="{C8A99282-17A7-4124-8355-30E2731BD078}"/>
    <dgm:cxn modelId="{66E4FC5B-D42C-4353-9672-D869D1486CE5}" type="presOf" srcId="{1A66E9D6-BD3D-476F-B001-9FCA46F79F67}" destId="{1BF69041-708F-4BCE-A5DD-9FA20845523F}" srcOrd="0" destOrd="0" presId="urn:microsoft.com/office/officeart/2005/8/layout/list1"/>
    <dgm:cxn modelId="{73053995-FE5E-41E3-9C31-202AAA2B8F0B}" type="presOf" srcId="{BEE0E6EE-5A67-4488-AABA-F0C68BB5A8AE}" destId="{6543B044-6DC9-407D-BB26-5E4A2ACED11F}" srcOrd="0" destOrd="0" presId="urn:microsoft.com/office/officeart/2005/8/layout/list1"/>
    <dgm:cxn modelId="{51247B98-6FE5-4E5D-AFA3-019503274C16}" type="presOf" srcId="{BEE0E6EE-5A67-4488-AABA-F0C68BB5A8AE}" destId="{048BDD50-CE67-4C03-9D1E-9466FF04D2ED}" srcOrd="1" destOrd="0" presId="urn:microsoft.com/office/officeart/2005/8/layout/list1"/>
    <dgm:cxn modelId="{AC3EFAAE-6B31-44EC-A00E-04CBABB4ADF7}" type="presOf" srcId="{78B939DF-F0D4-4265-9360-2B4627F7EAB7}" destId="{E520CF27-9994-4AC5-9081-C922D8C789BE}" srcOrd="0" destOrd="0" presId="urn:microsoft.com/office/officeart/2005/8/layout/list1"/>
    <dgm:cxn modelId="{FF4F7F72-781D-4330-A9BF-5394D73E44A6}" type="presParOf" srcId="{1BF69041-708F-4BCE-A5DD-9FA20845523F}" destId="{6FE1068D-B348-4671-B4D1-5386F6263365}" srcOrd="0" destOrd="0" presId="urn:microsoft.com/office/officeart/2005/8/layout/list1"/>
    <dgm:cxn modelId="{02062836-8174-4982-AF62-5F3988AC2304}" type="presParOf" srcId="{6FE1068D-B348-4671-B4D1-5386F6263365}" destId="{6543B044-6DC9-407D-BB26-5E4A2ACED11F}" srcOrd="0" destOrd="0" presId="urn:microsoft.com/office/officeart/2005/8/layout/list1"/>
    <dgm:cxn modelId="{824385B6-7BF8-44B3-A217-767845D4E54D}" type="presParOf" srcId="{6FE1068D-B348-4671-B4D1-5386F6263365}" destId="{048BDD50-CE67-4C03-9D1E-9466FF04D2ED}" srcOrd="1" destOrd="0" presId="urn:microsoft.com/office/officeart/2005/8/layout/list1"/>
    <dgm:cxn modelId="{05B1BA2F-A680-4CE1-B2D4-71E3A1223A5F}" type="presParOf" srcId="{1BF69041-708F-4BCE-A5DD-9FA20845523F}" destId="{96EB399A-639D-49A2-BDAB-5FB8CF8B522F}" srcOrd="1" destOrd="0" presId="urn:microsoft.com/office/officeart/2005/8/layout/list1"/>
    <dgm:cxn modelId="{2D9D51F2-A30E-453F-BA53-9F99638B2E2E}" type="presParOf" srcId="{1BF69041-708F-4BCE-A5DD-9FA20845523F}" destId="{70B64187-FC07-4315-B548-A98E93A87F4E}" srcOrd="2" destOrd="0" presId="urn:microsoft.com/office/officeart/2005/8/layout/list1"/>
    <dgm:cxn modelId="{84DB6896-48B8-4E0B-8663-C7E885405905}" type="presParOf" srcId="{1BF69041-708F-4BCE-A5DD-9FA20845523F}" destId="{E5BFD29C-2D23-4799-915B-C14DC09974E8}" srcOrd="3" destOrd="0" presId="urn:microsoft.com/office/officeart/2005/8/layout/list1"/>
    <dgm:cxn modelId="{5F363C3B-E547-4B13-BCDC-73CA7E75DA63}" type="presParOf" srcId="{1BF69041-708F-4BCE-A5DD-9FA20845523F}" destId="{BB33C6DD-44D9-40CA-AB31-4D51F8253442}" srcOrd="4" destOrd="0" presId="urn:microsoft.com/office/officeart/2005/8/layout/list1"/>
    <dgm:cxn modelId="{3A7B692D-6FCA-4BEE-9CF0-18E003713B62}" type="presParOf" srcId="{BB33C6DD-44D9-40CA-AB31-4D51F8253442}" destId="{E520CF27-9994-4AC5-9081-C922D8C789BE}" srcOrd="0" destOrd="0" presId="urn:microsoft.com/office/officeart/2005/8/layout/list1"/>
    <dgm:cxn modelId="{813223C9-15B3-4FE0-94DD-9F6AB013260B}" type="presParOf" srcId="{BB33C6DD-44D9-40CA-AB31-4D51F8253442}" destId="{9D631C6C-17F8-4BE2-A27F-0DDC71EB442F}" srcOrd="1" destOrd="0" presId="urn:microsoft.com/office/officeart/2005/8/layout/list1"/>
    <dgm:cxn modelId="{91344C7F-4E2F-4BFA-B023-D567B5B3FAD6}" type="presParOf" srcId="{1BF69041-708F-4BCE-A5DD-9FA20845523F}" destId="{01BDFFD5-AD61-4D69-8DCC-845825214F40}" srcOrd="5" destOrd="0" presId="urn:microsoft.com/office/officeart/2005/8/layout/list1"/>
    <dgm:cxn modelId="{811C3B73-4116-446C-938B-5E4ACC05F677}" type="presParOf" srcId="{1BF69041-708F-4BCE-A5DD-9FA20845523F}" destId="{0238E2D5-5967-4C58-8A60-CA3B88C382D9}"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B64187-FC07-4315-B548-A98E93A87F4E}">
      <dsp:nvSpPr>
        <dsp:cNvPr id="0" name=""/>
        <dsp:cNvSpPr/>
      </dsp:nvSpPr>
      <dsp:spPr>
        <a:xfrm>
          <a:off x="0" y="929014"/>
          <a:ext cx="9337842"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8BDD50-CE67-4C03-9D1E-9466FF04D2ED}">
      <dsp:nvSpPr>
        <dsp:cNvPr id="0" name=""/>
        <dsp:cNvSpPr/>
      </dsp:nvSpPr>
      <dsp:spPr>
        <a:xfrm>
          <a:off x="466892" y="633813"/>
          <a:ext cx="6536489"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064" tIns="0" rIns="247064" bIns="0" numCol="1" spcCol="1270" anchor="ctr" anchorCtr="0">
          <a:noAutofit/>
        </a:bodyPr>
        <a:lstStyle/>
        <a:p>
          <a:pPr lvl="0" algn="l" defTabSz="889000">
            <a:lnSpc>
              <a:spcPct val="90000"/>
            </a:lnSpc>
            <a:spcBef>
              <a:spcPct val="0"/>
            </a:spcBef>
            <a:spcAft>
              <a:spcPct val="35000"/>
            </a:spcAft>
          </a:pPr>
          <a:r>
            <a:rPr lang="tr-TR" sz="2000" b="1" i="1" kern="1200" dirty="0" smtClean="0"/>
            <a:t>Geleneksel ölçme değerlendirme araçları</a:t>
          </a:r>
          <a:endParaRPr lang="tr-TR" sz="2000" kern="1200" dirty="0"/>
        </a:p>
      </dsp:txBody>
      <dsp:txXfrm>
        <a:off x="495713" y="662634"/>
        <a:ext cx="6478847" cy="532758"/>
      </dsp:txXfrm>
    </dsp:sp>
    <dsp:sp modelId="{0238E2D5-5967-4C58-8A60-CA3B88C382D9}">
      <dsp:nvSpPr>
        <dsp:cNvPr id="0" name=""/>
        <dsp:cNvSpPr/>
      </dsp:nvSpPr>
      <dsp:spPr>
        <a:xfrm>
          <a:off x="0" y="1836214"/>
          <a:ext cx="9337842" cy="5040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631C6C-17F8-4BE2-A27F-0DDC71EB442F}">
      <dsp:nvSpPr>
        <dsp:cNvPr id="0" name=""/>
        <dsp:cNvSpPr/>
      </dsp:nvSpPr>
      <dsp:spPr>
        <a:xfrm>
          <a:off x="466892" y="1541014"/>
          <a:ext cx="6536489" cy="5904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064" tIns="0" rIns="247064" bIns="0" numCol="1" spcCol="1270" anchor="ctr" anchorCtr="0">
          <a:noAutofit/>
        </a:bodyPr>
        <a:lstStyle/>
        <a:p>
          <a:pPr lvl="0" algn="l" defTabSz="889000">
            <a:lnSpc>
              <a:spcPct val="90000"/>
            </a:lnSpc>
            <a:spcBef>
              <a:spcPct val="0"/>
            </a:spcBef>
            <a:spcAft>
              <a:spcPct val="35000"/>
            </a:spcAft>
          </a:pPr>
          <a:r>
            <a:rPr lang="tr-TR" sz="2000" b="1" i="1" kern="1200" dirty="0" smtClean="0"/>
            <a:t>Alternatif ölçme değerlendirme araçları</a:t>
          </a:r>
          <a:endParaRPr lang="tr-TR" sz="2000" kern="1200" dirty="0"/>
        </a:p>
      </dsp:txBody>
      <dsp:txXfrm>
        <a:off x="495713" y="1569835"/>
        <a:ext cx="6478847" cy="53275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2F98C7-9395-4E9A-96EC-DE4C39432AA7}" type="datetimeFigureOut">
              <a:rPr lang="zh-CN" altLang="en-US" smtClean="0"/>
              <a:pPr/>
              <a:t>2021/3/30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464DB0-CCE3-4363-801A-A01AADC6398D}" type="slidenum">
              <a:rPr lang="zh-CN" altLang="en-US" smtClean="0"/>
              <a:pPr/>
              <a:t>‹#›</a:t>
            </a:fld>
            <a:endParaRPr lang="zh-CN" altLang="en-US"/>
          </a:p>
        </p:txBody>
      </p:sp>
    </p:spTree>
    <p:extLst>
      <p:ext uri="{BB962C8B-B14F-4D97-AF65-F5344CB8AC3E}">
        <p14:creationId xmlns:p14="http://schemas.microsoft.com/office/powerpoint/2010/main" val="39304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内页">
    <p:spTree>
      <p:nvGrpSpPr>
        <p:cNvPr id="1" name=""/>
        <p:cNvGrpSpPr/>
        <p:nvPr/>
      </p:nvGrpSpPr>
      <p:grpSpPr>
        <a:xfrm>
          <a:off x="0" y="0"/>
          <a:ext cx="0" cy="0"/>
          <a:chOff x="0" y="0"/>
          <a:chExt cx="0" cy="0"/>
        </a:xfrm>
      </p:grpSpPr>
      <p:sp>
        <p:nvSpPr>
          <p:cNvPr id="7" name="矩形 6"/>
          <p:cNvSpPr/>
          <p:nvPr userDrawn="1"/>
        </p:nvSpPr>
        <p:spPr>
          <a:xfrm>
            <a:off x="371325" y="387275"/>
            <a:ext cx="324000" cy="32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userDrawn="1"/>
        </p:nvSpPr>
        <p:spPr>
          <a:xfrm>
            <a:off x="119325" y="135275"/>
            <a:ext cx="252000" cy="252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11226675" y="6318000"/>
            <a:ext cx="540000" cy="54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灯片编号占位符 15"/>
          <p:cNvSpPr>
            <a:spLocks noGrp="1"/>
          </p:cNvSpPr>
          <p:nvPr>
            <p:ph type="sldNum" sz="quarter" idx="12"/>
          </p:nvPr>
        </p:nvSpPr>
        <p:spPr>
          <a:xfrm>
            <a:off x="10801350" y="6405438"/>
            <a:ext cx="1390650" cy="365125"/>
          </a:xfrm>
        </p:spPr>
        <p:txBody>
          <a:bodyPr/>
          <a:lstStyle>
            <a:lvl1pPr algn="ctr">
              <a:defRPr sz="2000" b="1">
                <a:solidFill>
                  <a:schemeClr val="bg1"/>
                </a:solidFill>
              </a:defRPr>
            </a:lvl1pPr>
          </a:lstStyle>
          <a:p>
            <a:fld id="{51D91E7F-84B6-4064-9D4E-CC7D244BCA04}" type="slidenum">
              <a:rPr lang="zh-CN" altLang="en-US" smtClean="0"/>
              <a:pPr/>
              <a:t>‹#›</a:t>
            </a:fld>
            <a:endParaRPr lang="zh-CN" altLang="en-US" dirty="0"/>
          </a:p>
        </p:txBody>
      </p:sp>
    </p:spTree>
    <p:extLst>
      <p:ext uri="{BB962C8B-B14F-4D97-AF65-F5344CB8AC3E}">
        <p14:creationId xmlns:p14="http://schemas.microsoft.com/office/powerpoint/2010/main" val="2599874314"/>
      </p:ext>
    </p:extLst>
  </p:cSld>
  <p:clrMapOvr>
    <a:masterClrMapping/>
  </p:clrMapOvr>
  <p:timing>
    <p:tnLst>
      <p:par>
        <p:cTn id="1" dur="indefinite" restart="never" nodeType="tmRoot"/>
      </p:par>
    </p:tn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438" userDrawn="1">
          <p15:clr>
            <a:srgbClr val="FBAE40"/>
          </p15:clr>
        </p15:guide>
        <p15:guide id="4" pos="7242" userDrawn="1">
          <p15:clr>
            <a:srgbClr val="FBAE40"/>
          </p15:clr>
        </p15:guide>
        <p15:guide id="5" orient="horz" pos="346" userDrawn="1">
          <p15:clr>
            <a:srgbClr val="FBAE40"/>
          </p15:clr>
        </p15:guide>
        <p15:guide id="6" orient="horz" pos="397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6665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A4C821-51AF-415E-BF5B-CDCDE3466362}" type="datetime1">
              <a:rPr lang="zh-CN" altLang="en-US" smtClean="0"/>
              <a:pPr/>
              <a:t>2021/3/30</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91E7F-84B6-4064-9D4E-CC7D244BCA04}" type="slidenum">
              <a:rPr lang="zh-CN" altLang="en-US" smtClean="0"/>
              <a:pPr/>
              <a:t>‹#›</a:t>
            </a:fld>
            <a:endParaRPr lang="zh-CN" altLang="en-US"/>
          </a:p>
        </p:txBody>
      </p:sp>
    </p:spTree>
    <p:extLst>
      <p:ext uri="{BB962C8B-B14F-4D97-AF65-F5344CB8AC3E}">
        <p14:creationId xmlns:p14="http://schemas.microsoft.com/office/powerpoint/2010/main" val="3146066386"/>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1467875" y="613030"/>
            <a:ext cx="324000" cy="324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1172674" y="361030"/>
            <a:ext cx="252000" cy="252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Metin kutusu 18"/>
          <p:cNvSpPr txBox="1"/>
          <p:nvPr/>
        </p:nvSpPr>
        <p:spPr>
          <a:xfrm>
            <a:off x="4057718" y="355447"/>
            <a:ext cx="3995876" cy="477054"/>
          </a:xfrm>
          <a:prstGeom prst="rect">
            <a:avLst/>
          </a:prstGeom>
          <a:noFill/>
        </p:spPr>
        <p:txBody>
          <a:bodyPr wrap="square" rtlCol="0">
            <a:spAutoFit/>
          </a:bodyPr>
          <a:lstStyle/>
          <a:p>
            <a:r>
              <a:rPr lang="tr-TR" sz="2500" dirty="0" smtClean="0">
                <a:solidFill>
                  <a:schemeClr val="bg1">
                    <a:lumMod val="50000"/>
                  </a:schemeClr>
                </a:solidFill>
                <a:latin typeface="Times New Roman" panose="02020603050405020304" pitchFamily="18" charset="0"/>
                <a:cs typeface="Times New Roman" panose="02020603050405020304" pitchFamily="18" charset="0"/>
              </a:rPr>
              <a:t>              </a:t>
            </a:r>
            <a:r>
              <a:rPr lang="tr-TR" sz="2500" b="1" dirty="0" smtClean="0">
                <a:solidFill>
                  <a:srgbClr val="FF0000"/>
                </a:solidFill>
                <a:latin typeface="Times New Roman" panose="02020603050405020304" pitchFamily="18" charset="0"/>
                <a:cs typeface="Times New Roman" panose="02020603050405020304" pitchFamily="18" charset="0"/>
              </a:rPr>
              <a:t>BÖLÜM XIV</a:t>
            </a:r>
          </a:p>
        </p:txBody>
      </p:sp>
      <p:cxnSp>
        <p:nvCxnSpPr>
          <p:cNvPr id="20" name="直接连接符 9"/>
          <p:cNvCxnSpPr/>
          <p:nvPr/>
        </p:nvCxnSpPr>
        <p:spPr>
          <a:xfrm flipH="1">
            <a:off x="2616997" y="1178598"/>
            <a:ext cx="6877318" cy="0"/>
          </a:xfrm>
          <a:prstGeom prst="line">
            <a:avLst/>
          </a:prstGeom>
          <a:ln w="25400">
            <a:gradFill>
              <a:gsLst>
                <a:gs pos="0">
                  <a:schemeClr val="accent5">
                    <a:alpha val="0"/>
                  </a:schemeClr>
                </a:gs>
                <a:gs pos="50000">
                  <a:schemeClr val="accent5"/>
                </a:gs>
                <a:gs pos="100000">
                  <a:schemeClr val="accent5">
                    <a:alpha val="0"/>
                  </a:schemeClr>
                </a:gs>
              </a:gsLst>
              <a:lin ang="0" scaled="0"/>
            </a:gradFill>
          </a:ln>
        </p:spPr>
        <p:style>
          <a:lnRef idx="1">
            <a:schemeClr val="accent1"/>
          </a:lnRef>
          <a:fillRef idx="0">
            <a:schemeClr val="accent1"/>
          </a:fillRef>
          <a:effectRef idx="0">
            <a:schemeClr val="accent1"/>
          </a:effectRef>
          <a:fontRef idx="minor">
            <a:schemeClr val="tx1"/>
          </a:fontRef>
        </p:style>
      </p:cxnSp>
      <p:grpSp>
        <p:nvGrpSpPr>
          <p:cNvPr id="14" name="组合 24"/>
          <p:cNvGrpSpPr/>
          <p:nvPr/>
        </p:nvGrpSpPr>
        <p:grpSpPr>
          <a:xfrm>
            <a:off x="0" y="2476477"/>
            <a:ext cx="12193512" cy="1203680"/>
            <a:chOff x="-1" y="2037921"/>
            <a:chExt cx="12192763" cy="1791128"/>
          </a:xfrm>
        </p:grpSpPr>
        <p:sp>
          <p:nvSpPr>
            <p:cNvPr id="17" name="矩形 4"/>
            <p:cNvSpPr/>
            <p:nvPr/>
          </p:nvSpPr>
          <p:spPr>
            <a:xfrm>
              <a:off x="762" y="2038350"/>
              <a:ext cx="12192000" cy="179069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3600" b="1" dirty="0"/>
            </a:p>
            <a:p>
              <a:pPr algn="ctr"/>
              <a:endParaRPr lang="zh-CN" altLang="en-US" dirty="0"/>
            </a:p>
          </p:txBody>
        </p:sp>
        <p:sp>
          <p:nvSpPr>
            <p:cNvPr id="21" name="矩形 6"/>
            <p:cNvSpPr/>
            <p:nvPr/>
          </p:nvSpPr>
          <p:spPr>
            <a:xfrm>
              <a:off x="762" y="2037921"/>
              <a:ext cx="12192000" cy="72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7"/>
            <p:cNvSpPr/>
            <p:nvPr/>
          </p:nvSpPr>
          <p:spPr>
            <a:xfrm>
              <a:off x="-1" y="3752264"/>
              <a:ext cx="12192000" cy="72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3" name="Dikdörtgen 22"/>
          <p:cNvSpPr/>
          <p:nvPr/>
        </p:nvSpPr>
        <p:spPr>
          <a:xfrm>
            <a:off x="1280160" y="955203"/>
            <a:ext cx="9892514" cy="1569660"/>
          </a:xfrm>
          <a:prstGeom prst="rect">
            <a:avLst/>
          </a:prstGeom>
        </p:spPr>
        <p:txBody>
          <a:bodyPr wrap="square">
            <a:spAutoFit/>
          </a:bodyPr>
          <a:lstStyle/>
          <a:p>
            <a:pPr algn="ctr">
              <a:lnSpc>
                <a:spcPct val="150000"/>
              </a:lnSpc>
            </a:pPr>
            <a:r>
              <a:rPr lang="tr-TR" sz="3200" b="1" dirty="0" smtClean="0">
                <a:solidFill>
                  <a:srgbClr val="002060"/>
                </a:solidFill>
                <a:effectLst>
                  <a:outerShdw blurRad="38100" dist="38100" dir="2700000" algn="tl">
                    <a:srgbClr val="000000">
                      <a:alpha val="43137"/>
                    </a:srgbClr>
                  </a:outerShdw>
                </a:effectLst>
                <a:latin typeface="微软雅黑" pitchFamily="34" charset="-122"/>
                <a:ea typeface="微软雅黑" pitchFamily="34" charset="-122"/>
              </a:rPr>
              <a:t>MATEMATİK EĞİTİMİNDE </a:t>
            </a:r>
            <a:endParaRPr lang="tr-TR" sz="3200" b="1" dirty="0" smtClean="0">
              <a:solidFill>
                <a:srgbClr val="002060"/>
              </a:solidFill>
              <a:effectLst>
                <a:outerShdw blurRad="38100" dist="38100" dir="2700000" algn="tl">
                  <a:srgbClr val="000000">
                    <a:alpha val="43137"/>
                  </a:srgbClr>
                </a:outerShdw>
              </a:effectLst>
              <a:latin typeface="微软雅黑" pitchFamily="34" charset="-122"/>
              <a:ea typeface="微软雅黑" pitchFamily="34" charset="-122"/>
            </a:endParaRPr>
          </a:p>
          <a:p>
            <a:pPr algn="ctr">
              <a:lnSpc>
                <a:spcPct val="150000"/>
              </a:lnSpc>
            </a:pPr>
            <a:r>
              <a:rPr lang="tr-TR" sz="3200" b="1" dirty="0" smtClean="0">
                <a:solidFill>
                  <a:srgbClr val="002060"/>
                </a:solidFill>
                <a:effectLst>
                  <a:outerShdw blurRad="38100" dist="38100" dir="2700000" algn="tl">
                    <a:srgbClr val="000000">
                      <a:alpha val="43137"/>
                    </a:srgbClr>
                  </a:outerShdw>
                </a:effectLst>
                <a:latin typeface="微软雅黑" pitchFamily="34" charset="-122"/>
                <a:ea typeface="微软雅黑" pitchFamily="34" charset="-122"/>
              </a:rPr>
              <a:t>ÖLÇME </a:t>
            </a:r>
            <a:r>
              <a:rPr lang="tr-TR" sz="3200" b="1" dirty="0" smtClean="0">
                <a:solidFill>
                  <a:srgbClr val="002060"/>
                </a:solidFill>
                <a:effectLst>
                  <a:outerShdw blurRad="38100" dist="38100" dir="2700000" algn="tl">
                    <a:srgbClr val="000000">
                      <a:alpha val="43137"/>
                    </a:srgbClr>
                  </a:outerShdw>
                </a:effectLst>
                <a:latin typeface="微软雅黑" pitchFamily="34" charset="-122"/>
                <a:ea typeface="微软雅黑" pitchFamily="34" charset="-122"/>
              </a:rPr>
              <a:t>ve DEĞERLENDİRME</a:t>
            </a:r>
          </a:p>
        </p:txBody>
      </p:sp>
      <p:sp>
        <p:nvSpPr>
          <p:cNvPr id="18" name="文本框 11"/>
          <p:cNvSpPr txBox="1"/>
          <p:nvPr/>
        </p:nvSpPr>
        <p:spPr>
          <a:xfrm>
            <a:off x="0" y="3857098"/>
            <a:ext cx="12192000" cy="451790"/>
          </a:xfrm>
          <a:prstGeom prst="rect">
            <a:avLst/>
          </a:prstGeom>
          <a:solidFill>
            <a:srgbClr val="ECECEC"/>
          </a:solidFill>
        </p:spPr>
        <p:txBody>
          <a:bodyPr wrap="square" rtlCol="0">
            <a:spAutoFit/>
          </a:bodyPr>
          <a:lstStyle/>
          <a:p>
            <a:pPr algn="ctr">
              <a:lnSpc>
                <a:spcPct val="150000"/>
              </a:lnSpc>
            </a:pPr>
            <a:r>
              <a:rPr lang="tr-TR" b="1" dirty="0" smtClean="0"/>
              <a:t> </a:t>
            </a:r>
            <a:endParaRPr lang="tr-TR" sz="1600" b="1" dirty="0" smtClean="0"/>
          </a:p>
        </p:txBody>
      </p:sp>
      <p:sp>
        <p:nvSpPr>
          <p:cNvPr id="24" name="Subtitle 2"/>
          <p:cNvSpPr txBox="1">
            <a:spLocks/>
          </p:cNvSpPr>
          <p:nvPr/>
        </p:nvSpPr>
        <p:spPr>
          <a:xfrm>
            <a:off x="2132990" y="2748258"/>
            <a:ext cx="7505700" cy="3579813"/>
          </a:xfrm>
          <a:prstGeom prst="rect">
            <a:avLst/>
          </a:prstGeom>
        </p:spPr>
        <p:txBody>
          <a:bodyPr lIns="68580" tIns="34290" rIns="68580" bIns="3429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435"/>
              </a:spcBef>
              <a:buNone/>
              <a:defRPr/>
            </a:pPr>
            <a:r>
              <a:rPr lang="tr-TR" sz="3150" b="1" dirty="0">
                <a:solidFill>
                  <a:srgbClr val="0070C0"/>
                </a:solidFill>
              </a:rPr>
              <a:t>     </a:t>
            </a:r>
            <a:r>
              <a:rPr lang="tr-TR" sz="4000" b="1" i="1" u="sng" dirty="0">
                <a:solidFill>
                  <a:srgbClr val="FF0000"/>
                </a:solidFill>
              </a:rPr>
              <a:t>Prof. Dr. Veli TOPTAŞ</a:t>
            </a:r>
          </a:p>
          <a:p>
            <a:pPr>
              <a:spcBef>
                <a:spcPts val="435"/>
              </a:spcBef>
              <a:buNone/>
              <a:defRPr/>
            </a:pPr>
            <a:endParaRPr lang="tr-TR" sz="2250" b="1" u="sng" dirty="0">
              <a:solidFill>
                <a:srgbClr val="FF0000"/>
              </a:solidFill>
            </a:endParaRPr>
          </a:p>
          <a:p>
            <a:pPr algn="ctr">
              <a:spcBef>
                <a:spcPts val="435"/>
              </a:spcBef>
              <a:buNone/>
              <a:defRPr/>
            </a:pPr>
            <a:r>
              <a:rPr lang="tr-TR" b="1" i="1" dirty="0">
                <a:solidFill>
                  <a:srgbClr val="00B050"/>
                </a:solidFill>
              </a:rPr>
              <a:t>Kırıkkale Üniversitesi</a:t>
            </a:r>
          </a:p>
          <a:p>
            <a:pPr algn="ctr">
              <a:spcBef>
                <a:spcPts val="435"/>
              </a:spcBef>
              <a:buNone/>
              <a:defRPr/>
            </a:pPr>
            <a:r>
              <a:rPr lang="tr-TR" b="1" i="1" dirty="0">
                <a:solidFill>
                  <a:srgbClr val="00B050"/>
                </a:solidFill>
              </a:rPr>
              <a:t>Eğitim Fakültesi</a:t>
            </a:r>
          </a:p>
          <a:p>
            <a:pPr algn="ctr">
              <a:spcBef>
                <a:spcPts val="435"/>
              </a:spcBef>
              <a:buNone/>
              <a:defRPr/>
            </a:pPr>
            <a:r>
              <a:rPr lang="tr-TR" sz="1800" b="1" u="sng" dirty="0" smtClean="0">
                <a:solidFill>
                  <a:srgbClr val="0070C0"/>
                </a:solidFill>
              </a:rPr>
              <a:t>vtoptas@gmail.com</a:t>
            </a:r>
            <a:endParaRPr lang="tr-TR" sz="1800" i="1" u="sng" dirty="0" smtClean="0">
              <a:solidFill>
                <a:schemeClr val="tx1">
                  <a:lumMod val="75000"/>
                  <a:lumOff val="25000"/>
                </a:schemeClr>
              </a:solidFill>
            </a:endParaRPr>
          </a:p>
          <a:p>
            <a:pPr algn="ctr">
              <a:spcBef>
                <a:spcPts val="435"/>
              </a:spcBef>
              <a:buNone/>
              <a:defRPr/>
            </a:pPr>
            <a:endParaRPr lang="tr-TR" sz="2100" dirty="0" smtClean="0"/>
          </a:p>
          <a:p>
            <a:pPr algn="ctr">
              <a:spcBef>
                <a:spcPts val="435"/>
              </a:spcBef>
              <a:buNone/>
              <a:defRPr/>
            </a:pPr>
            <a:r>
              <a:rPr lang="tr-TR" sz="2000" b="1" i="1" dirty="0" smtClean="0">
                <a:solidFill>
                  <a:srgbClr val="00B050"/>
                </a:solidFill>
              </a:rPr>
              <a:t>    </a:t>
            </a:r>
            <a:r>
              <a:rPr lang="tr-TR" sz="1800" b="1" i="1" dirty="0" smtClean="0">
                <a:solidFill>
                  <a:srgbClr val="00B050"/>
                </a:solidFill>
              </a:rPr>
              <a:t>velitoptas32</a:t>
            </a:r>
            <a:r>
              <a:rPr lang="tr-TR" sz="2000" b="1" i="1" dirty="0" smtClean="0">
                <a:solidFill>
                  <a:srgbClr val="00B050"/>
                </a:solidFill>
              </a:rPr>
              <a:t>                      </a:t>
            </a:r>
            <a:r>
              <a:rPr lang="tr-TR" sz="1800" b="1" i="1" dirty="0" err="1" smtClean="0">
                <a:solidFill>
                  <a:srgbClr val="00B050"/>
                </a:solidFill>
              </a:rPr>
              <a:t>velitoptas</a:t>
            </a:r>
            <a:endParaRPr lang="tr-TR" sz="1800" b="1" i="1" dirty="0" smtClean="0">
              <a:solidFill>
                <a:srgbClr val="00B050"/>
              </a:solidFill>
            </a:endParaRPr>
          </a:p>
          <a:p>
            <a:pPr algn="ctr">
              <a:spcBef>
                <a:spcPts val="435"/>
              </a:spcBef>
              <a:buNone/>
              <a:defRPr/>
            </a:pPr>
            <a:endParaRPr lang="tr-TR" sz="2475" i="1" dirty="0">
              <a:solidFill>
                <a:srgbClr val="FF0000"/>
              </a:solidFill>
            </a:endParaRPr>
          </a:p>
          <a:p>
            <a:pPr algn="ctr">
              <a:spcBef>
                <a:spcPts val="435"/>
              </a:spcBef>
              <a:buNone/>
              <a:defRPr/>
            </a:pPr>
            <a:endParaRPr lang="tr-TR" sz="1500" i="1" dirty="0">
              <a:solidFill>
                <a:srgbClr val="FF0000"/>
              </a:solidFill>
            </a:endParaRPr>
          </a:p>
          <a:p>
            <a:pPr>
              <a:spcBef>
                <a:spcPts val="435"/>
              </a:spcBef>
              <a:buNone/>
              <a:defRPr/>
            </a:pPr>
            <a:endParaRPr lang="tr-TR" sz="4350" dirty="0">
              <a:solidFill>
                <a:schemeClr val="tx1">
                  <a:lumMod val="75000"/>
                  <a:lumOff val="25000"/>
                </a:schemeClr>
              </a:solidFill>
            </a:endParaRPr>
          </a:p>
          <a:p>
            <a:pPr>
              <a:spcBef>
                <a:spcPts val="435"/>
              </a:spcBef>
              <a:buNone/>
              <a:defRPr/>
            </a:pPr>
            <a:endParaRPr lang="tr-TR" sz="4350" dirty="0">
              <a:solidFill>
                <a:schemeClr val="tx1">
                  <a:lumMod val="75000"/>
                  <a:lumOff val="25000"/>
                </a:schemeClr>
              </a:solidFill>
            </a:endParaRPr>
          </a:p>
        </p:txBody>
      </p:sp>
      <p:pic>
        <p:nvPicPr>
          <p:cNvPr id="25"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16997" y="5139751"/>
            <a:ext cx="984250" cy="1008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Resim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05005" y="5246907"/>
            <a:ext cx="665163"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矩形 14"/>
          <p:cNvSpPr/>
          <p:nvPr/>
        </p:nvSpPr>
        <p:spPr>
          <a:xfrm>
            <a:off x="373289" y="770709"/>
            <a:ext cx="324000" cy="36185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矩形 15"/>
          <p:cNvSpPr/>
          <p:nvPr/>
        </p:nvSpPr>
        <p:spPr>
          <a:xfrm>
            <a:off x="691963" y="561772"/>
            <a:ext cx="252000" cy="252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1048734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60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200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50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160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500"/>
                                        <p:tgtEl>
                                          <p:spTgt spid="28"/>
                                        </p:tgtEl>
                                      </p:cBhvr>
                                    </p:animEffect>
                                  </p:childTnLst>
                                </p:cTn>
                              </p:par>
                              <p:par>
                                <p:cTn id="17" presetID="10" presetClass="entr" presetSubtype="0" fill="hold" grpId="0" nodeType="withEffect">
                                  <p:stCondLst>
                                    <p:cond delay="2000"/>
                                  </p:stCondLst>
                                  <p:childTnLst>
                                    <p:set>
                                      <p:cBhvr>
                                        <p:cTn id="18" dur="1" fill="hold">
                                          <p:stCondLst>
                                            <p:cond delay="0"/>
                                          </p:stCondLst>
                                        </p:cTn>
                                        <p:tgtEl>
                                          <p:spTgt spid="29"/>
                                        </p:tgtEl>
                                        <p:attrNameLst>
                                          <p:attrName>style.visibility</p:attrName>
                                        </p:attrNameLst>
                                      </p:cBhvr>
                                      <p:to>
                                        <p:strVal val="visible"/>
                                      </p:to>
                                    </p:set>
                                    <p:animEffect transition="in" filter="fade">
                                      <p:cBhvr>
                                        <p:cTn id="19"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8" grpId="0" animBg="1"/>
      <p:bldP spid="28" grpId="0" animBg="1"/>
      <p:bldP spid="2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39530" y="242434"/>
            <a:ext cx="7567864" cy="492443"/>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Görüşme (Mülakat) </a:t>
            </a:r>
          </a:p>
        </p:txBody>
      </p:sp>
      <p:grpSp>
        <p:nvGrpSpPr>
          <p:cNvPr id="3" name="组合 1"/>
          <p:cNvGrpSpPr/>
          <p:nvPr/>
        </p:nvGrpSpPr>
        <p:grpSpPr>
          <a:xfrm>
            <a:off x="900753" y="831263"/>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268705" y="958424"/>
            <a:ext cx="11923295" cy="4293483"/>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Mülakatla bireylerden yüz yüze bilgi toplanır. Sorular sorarak, görüşmeyi istediğimiz gibi yönlendirebiliriz. Öğrencilere sorular sorularak amaçlanan kazanıma ne kadar ulaşıldığının belirlenmesi, ders ile ilgili duygu ve düşüncelerin ortaya çıkarılmasının amaçlandığı tekniktir.Dört tür görüşme karşımıza çıkmaktadır. Bunlar; Yapılandırılmış mülakat, yarı yapılandırılmış mülakat, yapılandırılmamış mülakat ve grup görüşme ve tartışmalarıdır.Görüşmeler açık uçlu sorular kullanılarak gerçekleşmektedir (Toptaş, 2016). </a:t>
            </a:r>
          </a:p>
        </p:txBody>
      </p:sp>
      <p:sp>
        <p:nvSpPr>
          <p:cNvPr id="23554" name="AutoShape 2" descr="İş Görüşmelerinde En Sık Sorulan Mülakat Soruları | İş ve Kariy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3556" name="AutoShape 4" descr="İş Görüşmelerinde En Sık Sorulan Mülakat Soruları | İş ve Kariye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23558" name="AutoShape 6" descr="https://isvekariyer.com/wp-content/uploads/2019/03/kariyer_mulakat_k.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3559" name="Picture 7"/>
          <p:cNvPicPr>
            <a:picLocks noChangeAspect="1" noChangeArrowheads="1"/>
          </p:cNvPicPr>
          <p:nvPr/>
        </p:nvPicPr>
        <p:blipFill>
          <a:blip r:embed="rId2"/>
          <a:srcRect/>
          <a:stretch>
            <a:fillRect/>
          </a:stretch>
        </p:blipFill>
        <p:spPr bwMode="auto">
          <a:xfrm>
            <a:off x="5397166" y="5086672"/>
            <a:ext cx="2038349" cy="1566791"/>
          </a:xfrm>
          <a:prstGeom prst="rect">
            <a:avLst/>
          </a:prstGeom>
          <a:noFill/>
          <a:ln w="9525">
            <a:noFill/>
            <a:miter lim="800000"/>
            <a:headEnd/>
            <a:tailEnd/>
          </a:ln>
          <a:effectLst/>
        </p:spPr>
      </p:pic>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445168" y="1752508"/>
            <a:ext cx="11357811" cy="3093154"/>
          </a:xfrm>
          <a:prstGeom prst="rect">
            <a:avLst/>
          </a:prstGeom>
        </p:spPr>
        <p:txBody>
          <a:bodyPr wrap="square">
            <a:spAutoFit/>
          </a:bodyPr>
          <a:lstStyle/>
          <a:p>
            <a:pPr marL="342900" indent="-342900" algn="ctr">
              <a:lnSpc>
                <a:spcPct val="150000"/>
              </a:lnSpc>
            </a:pPr>
            <a:r>
              <a:rPr lang="tr-TR" sz="2600" dirty="0" smtClean="0">
                <a:latin typeface="Calibri" panose="020F0502020204030204" pitchFamily="34" charset="0"/>
              </a:rPr>
              <a:t>Görüşme sorularına şu şekilde örnek verilebilir:</a:t>
            </a:r>
          </a:p>
          <a:p>
            <a:pPr>
              <a:lnSpc>
                <a:spcPct val="150000"/>
              </a:lnSpc>
            </a:pPr>
            <a:r>
              <a:rPr lang="tr-TR" sz="2600" i="1" dirty="0" smtClean="0">
                <a:latin typeface="Calibri" panose="020F0502020204030204" pitchFamily="34" charset="0"/>
              </a:rPr>
              <a:t>Bu etkinliği yaparken nasıl bir yol izledin?</a:t>
            </a:r>
          </a:p>
          <a:p>
            <a:pPr>
              <a:lnSpc>
                <a:spcPct val="150000"/>
              </a:lnSpc>
            </a:pPr>
            <a:r>
              <a:rPr lang="tr-TR" sz="2600" i="1" dirty="0" smtClean="0">
                <a:latin typeface="Calibri" panose="020F0502020204030204" pitchFamily="34" charset="0"/>
              </a:rPr>
              <a:t>Bu konuyla ilgili günlük hayattan örnekler verir misin?</a:t>
            </a:r>
          </a:p>
          <a:p>
            <a:pPr>
              <a:lnSpc>
                <a:spcPct val="150000"/>
              </a:lnSpc>
            </a:pPr>
            <a:r>
              <a:rPr lang="tr-TR" sz="2600" i="1" dirty="0" smtClean="0">
                <a:latin typeface="Calibri" panose="020F0502020204030204" pitchFamily="34" charset="0"/>
              </a:rPr>
              <a:t>Bu konu gerçek yaşamda hangi meslekler için önemli?</a:t>
            </a:r>
          </a:p>
          <a:p>
            <a:pPr>
              <a:lnSpc>
                <a:spcPct val="150000"/>
              </a:lnSpc>
            </a:pPr>
            <a:r>
              <a:rPr lang="tr-TR" sz="2600" i="1" dirty="0" smtClean="0">
                <a:latin typeface="Calibri" panose="020F0502020204030204" pitchFamily="34" charset="0"/>
              </a:rPr>
              <a:t>Bu problemi çözerken nasıl bir yol izledin?</a:t>
            </a: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51562" y="783855"/>
            <a:ext cx="7567864" cy="492443"/>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Matematik Günlükleri</a:t>
            </a: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752508"/>
            <a:ext cx="11225049" cy="3693319"/>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Bireylerin ders ile ilgili duygu, düşünce ve deneyimlerini aktardıkları yazılı belgelerdir. Matematik günlükleri öğrencilerin konu ile ilgili ne öğrendikleri, neyi öğrenemedikleri, tutumları, dersle ilgili neler </a:t>
            </a:r>
            <a:r>
              <a:rPr lang="tr-TR" sz="2600" dirty="0" err="1" smtClean="0">
                <a:latin typeface="Calibri" panose="020F0502020204030204" pitchFamily="34" charset="0"/>
              </a:rPr>
              <a:t>düşündüğünüvb</a:t>
            </a:r>
            <a:r>
              <a:rPr lang="tr-TR" sz="2600" dirty="0" smtClean="0">
                <a:latin typeface="Calibri" panose="020F0502020204030204" pitchFamily="34" charset="0"/>
              </a:rPr>
              <a:t>. birçok konuda öğrencinin durumu hakkında değerlendirme yapılmasını sağlayan araçlardan biridir.Günlükler, yazılı iletişimi matematik öğretiminin düzenli bir parçası haline getirmenin bir yoludur (Van </a:t>
            </a:r>
            <a:r>
              <a:rPr lang="tr-TR" sz="2600" dirty="0" err="1" smtClean="0">
                <a:latin typeface="Calibri" panose="020F0502020204030204" pitchFamily="34" charset="0"/>
              </a:rPr>
              <a:t>deWalle</a:t>
            </a:r>
            <a:r>
              <a:rPr lang="tr-TR" sz="2600" dirty="0" smtClean="0">
                <a:latin typeface="Calibri" panose="020F0502020204030204" pitchFamily="34" charset="0"/>
              </a:rPr>
              <a:t>, </a:t>
            </a:r>
            <a:r>
              <a:rPr lang="tr-TR" sz="2600" dirty="0" err="1" smtClean="0">
                <a:latin typeface="Calibri" panose="020F0502020204030204" pitchFamily="34" charset="0"/>
              </a:rPr>
              <a:t>Karp</a:t>
            </a:r>
            <a:r>
              <a:rPr lang="tr-TR" sz="2600" dirty="0" smtClean="0">
                <a:latin typeface="Calibri" panose="020F0502020204030204" pitchFamily="34" charset="0"/>
              </a:rPr>
              <a:t> ve Bay-Williams,2010). </a:t>
            </a: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87656" y="735729"/>
            <a:ext cx="7567864" cy="1231106"/>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Portfolyo</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(Öğrenci Ürün Dosyası)</a:t>
            </a:r>
          </a:p>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p>
          <a:p>
            <a:endParaRPr lang="zh-CN" altLang="en-US"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752508"/>
            <a:ext cx="11225049" cy="4893647"/>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a:t>
            </a:r>
            <a:r>
              <a:rPr lang="tr-TR" sz="2600" dirty="0" err="1" smtClean="0">
                <a:latin typeface="Calibri" panose="020F0502020204030204" pitchFamily="34" charset="0"/>
              </a:rPr>
              <a:t>Portfolyo</a:t>
            </a:r>
            <a:r>
              <a:rPr lang="tr-TR" sz="2600" dirty="0" smtClean="0">
                <a:latin typeface="Calibri" panose="020F0502020204030204" pitchFamily="34" charset="0"/>
              </a:rPr>
              <a:t> değerlendirmede, öğrencinin performanslarının, çalışmalarının kaydedildiği bir dosya odağa alınmaktadır. Bu dosya aracılığıyla öğrencinin süreç içerisindeki gelişimi izlenebilmektedir.</a:t>
            </a:r>
            <a:r>
              <a:rPr lang="tr-TR" sz="2600" dirty="0" err="1" smtClean="0">
                <a:latin typeface="Calibri" panose="020F0502020204030204" pitchFamily="34" charset="0"/>
              </a:rPr>
              <a:t>Portfolyo</a:t>
            </a:r>
            <a:r>
              <a:rPr lang="tr-TR" sz="2600" dirty="0" smtClean="0">
                <a:latin typeface="Calibri" panose="020F0502020204030204" pitchFamily="34" charset="0"/>
              </a:rPr>
              <a:t> öğrencinin belli bir dönem içinde ortaya çıkan gelişim sürecini, zayıf yönlerini, kuvvetli yönlerini, yeteneklerini ve çabasını yansıtır (Toptaş, 2016).Bireyin gelişim ve öğrenme sürecini bir bütün olarak gösteren ve bunların değerlendirilmesini sağlayan sistemli ve amaçlı olarak oluşturulmuş gelişim dosyalarıdır. </a:t>
            </a:r>
          </a:p>
          <a:p>
            <a:pPr marL="342900" indent="-342900">
              <a:lnSpc>
                <a:spcPct val="150000"/>
              </a:lnSpc>
              <a:buFont typeface="Arial" panose="020B0604020202020204" pitchFamily="34" charset="0"/>
              <a:buChar char="•"/>
            </a:pP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723751" y="374782"/>
            <a:ext cx="7567864" cy="492443"/>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Öğrenci ürün dosyasının amacı nedir? </a:t>
            </a:r>
          </a:p>
        </p:txBody>
      </p:sp>
      <p:grpSp>
        <p:nvGrpSpPr>
          <p:cNvPr id="3" name="组合 1"/>
          <p:cNvGrpSpPr/>
          <p:nvPr/>
        </p:nvGrpSpPr>
        <p:grpSpPr>
          <a:xfrm>
            <a:off x="900753" y="903452"/>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684967" y="1187025"/>
            <a:ext cx="11225049" cy="4893647"/>
          </a:xfrm>
          <a:prstGeom prst="rect">
            <a:avLst/>
          </a:prstGeom>
        </p:spPr>
        <p:txBody>
          <a:bodyPr wrap="square">
            <a:spAutoFit/>
          </a:bodyPr>
          <a:lstStyle/>
          <a:p>
            <a:r>
              <a:rPr lang="tr-TR" sz="2600" dirty="0" smtClean="0">
                <a:latin typeface="Calibri" panose="020F0502020204030204" pitchFamily="34" charset="0"/>
              </a:rPr>
              <a:t>Ürün dosyaları birçok amaç için kullanılabilir (Airasian, 1994). </a:t>
            </a:r>
          </a:p>
          <a:p>
            <a:r>
              <a:rPr lang="tr-TR" sz="2600" dirty="0" smtClean="0">
                <a:latin typeface="Calibri" panose="020F0502020204030204" pitchFamily="34" charset="0"/>
              </a:rPr>
              <a:t>Bunlar;  </a:t>
            </a:r>
          </a:p>
          <a:p>
            <a:r>
              <a:rPr lang="tr-TR" sz="2600" dirty="0" smtClean="0">
                <a:latin typeface="Calibri" panose="020F0502020204030204" pitchFamily="34" charset="0"/>
              </a:rPr>
              <a:t>•   Öğrencilerin tipik performanslarının kaydedilmesi ile gelecek yıllarda öğretmenlere veri sağlamak. </a:t>
            </a:r>
          </a:p>
          <a:p>
            <a:r>
              <a:rPr lang="tr-TR" sz="2600" dirty="0" smtClean="0">
                <a:latin typeface="Calibri" panose="020F0502020204030204" pitchFamily="34" charset="0"/>
              </a:rPr>
              <a:t>•   Öğrenci ürün dosyası ile öğrencinin gelişimini kanıtlarla ve daha sağlıklı izlemek.  Ailelere öğrencinin performansını göstermek için örnekler sağlamak ve aileyi öğrencinin eğitimine katmak.  </a:t>
            </a:r>
          </a:p>
          <a:p>
            <a:r>
              <a:rPr lang="tr-TR" sz="2600" dirty="0" smtClean="0">
                <a:latin typeface="Calibri" panose="020F0502020204030204" pitchFamily="34" charset="0"/>
              </a:rPr>
              <a:t>•   Öğrencinin öz disiplin ve sorumluluk bilincini geliştirmek ve kendi kendini değerlendirme becerisi kazandırmak </a:t>
            </a:r>
          </a:p>
          <a:p>
            <a:r>
              <a:rPr lang="tr-TR" sz="2600" dirty="0" smtClean="0">
                <a:latin typeface="Calibri" panose="020F0502020204030204" pitchFamily="34" charset="0"/>
              </a:rPr>
              <a:t>•   Bir konu alanında iyi bir performans oluştuğunda, öğrencileri bu performans hakkındaki düşüncelerle teşvik etmek, güdülemek. </a:t>
            </a:r>
          </a:p>
          <a:p>
            <a:r>
              <a:rPr lang="tr-TR" sz="2600" dirty="0" smtClean="0">
                <a:latin typeface="Calibri" panose="020F0502020204030204" pitchFamily="34" charset="0"/>
              </a:rPr>
              <a:t>•   Öğretim programında gelişmeye ihtiyaç olan alanları belirlemek.</a:t>
            </a:r>
            <a:endParaRPr lang="tr-TR" sz="2600" dirty="0" err="1" smtClean="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87656" y="735729"/>
            <a:ext cx="7567864" cy="861774"/>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Yapılandırılmış grid</a:t>
            </a:r>
          </a:p>
          <a:p>
            <a:endParaRPr lang="zh-CN" altLang="en-US" sz="2400" b="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752508"/>
            <a:ext cx="11225049" cy="3631250"/>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Öğrencilerin yeterli ve yetersiz noktalarının tespit edilmesinde kullanılan sözcük, sayı, görsel vb. çeşitli içeriklerden oluşan alternatif bir ölçme ve değerlendirme tekniğidir. Gridler 9 veya 12 kutucuk olabilir. Öğrencilerin uygun kutucukları seçmeleri veya doğru kutucukları sıralamalarına yönelik kullanılabilir. </a:t>
            </a:r>
          </a:p>
          <a:p>
            <a:pPr marL="342900" indent="-342900">
              <a:lnSpc>
                <a:spcPct val="150000"/>
              </a:lnSpc>
              <a:buFont typeface="Arial" panose="020B0604020202020204" pitchFamily="34" charset="0"/>
              <a:buChar char="•"/>
            </a:pP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Resim"/>
          <p:cNvPicPr/>
          <p:nvPr/>
        </p:nvPicPr>
        <p:blipFill>
          <a:blip r:embed="rId2">
            <a:extLst>
              <a:ext uri="{28A0092B-C50C-407E-A947-70E740481C1C}">
                <a14:useLocalDpi xmlns:a14="http://schemas.microsoft.com/office/drawing/2010/main" val="0"/>
              </a:ext>
            </a:extLst>
          </a:blip>
          <a:srcRect/>
          <a:stretch>
            <a:fillRect/>
          </a:stretch>
        </p:blipFill>
        <p:spPr bwMode="auto">
          <a:xfrm>
            <a:off x="3521319" y="755022"/>
            <a:ext cx="4702842" cy="3413376"/>
          </a:xfrm>
          <a:prstGeom prst="rect">
            <a:avLst/>
          </a:prstGeom>
          <a:noFill/>
          <a:ln>
            <a:noFill/>
          </a:ln>
        </p:spPr>
      </p:pic>
      <p:sp>
        <p:nvSpPr>
          <p:cNvPr id="9" name="8 Dikdörtgen"/>
          <p:cNvSpPr/>
          <p:nvPr/>
        </p:nvSpPr>
        <p:spPr>
          <a:xfrm>
            <a:off x="1747380" y="177710"/>
            <a:ext cx="8761958" cy="400110"/>
          </a:xfrm>
          <a:prstGeom prst="rect">
            <a:avLst/>
          </a:prstGeom>
        </p:spPr>
        <p:txBody>
          <a:bodyPr wrap="square">
            <a:spAutoFit/>
          </a:bodyPr>
          <a:lstStyle/>
          <a:p>
            <a:r>
              <a:rPr lang="tr-TR" sz="2000" dirty="0" smtClean="0">
                <a:latin typeface="Calibri" panose="020F0502020204030204" pitchFamily="34" charset="0"/>
              </a:rPr>
              <a:t>Aşağıda uygun kutucuk seçimine yönelik yapılandırılmış </a:t>
            </a:r>
            <a:r>
              <a:rPr lang="tr-TR" sz="2000" dirty="0" err="1" smtClean="0">
                <a:latin typeface="Calibri" panose="020F0502020204030204" pitchFamily="34" charset="0"/>
              </a:rPr>
              <a:t>grid</a:t>
            </a:r>
            <a:r>
              <a:rPr lang="tr-TR" sz="2000" dirty="0" smtClean="0">
                <a:latin typeface="Calibri" panose="020F0502020204030204" pitchFamily="34" charset="0"/>
              </a:rPr>
              <a:t> örneği yer almaktadır. </a:t>
            </a:r>
            <a:endParaRPr lang="tr-TR" sz="2000" dirty="0"/>
          </a:p>
        </p:txBody>
      </p:sp>
      <p:sp>
        <p:nvSpPr>
          <p:cNvPr id="10" name="9 Dikdörtgen"/>
          <p:cNvSpPr/>
          <p:nvPr/>
        </p:nvSpPr>
        <p:spPr>
          <a:xfrm>
            <a:off x="638827" y="4501278"/>
            <a:ext cx="10622072" cy="2031325"/>
          </a:xfrm>
          <a:prstGeom prst="rect">
            <a:avLst/>
          </a:prstGeom>
        </p:spPr>
        <p:txBody>
          <a:bodyPr wrap="square">
            <a:spAutoFit/>
          </a:bodyPr>
          <a:lstStyle/>
          <a:p>
            <a:r>
              <a:rPr lang="tr-TR" dirty="0" smtClean="0">
                <a:latin typeface="Calibri" panose="020F0502020204030204" pitchFamily="34" charset="0"/>
              </a:rPr>
              <a:t>Yukarıda verilen yapılandırılmış gridde bazı geometrik şekillere ait görseller yer almaktadır. Aşağıda verilen soruları yukarıdaki yapılandırılmış gride göre cevaplayınız. </a:t>
            </a:r>
          </a:p>
          <a:p>
            <a:r>
              <a:rPr lang="tr-TR" dirty="0" smtClean="0">
                <a:latin typeface="Calibri" panose="020F0502020204030204" pitchFamily="34" charset="0"/>
              </a:rPr>
              <a:t>1.Yukarıdaki kutucuklarda verilen şekillerden hangileri çemberdir?…………….</a:t>
            </a:r>
          </a:p>
          <a:p>
            <a:r>
              <a:rPr lang="tr-TR" dirty="0" smtClean="0">
                <a:latin typeface="Calibri" panose="020F0502020204030204" pitchFamily="34" charset="0"/>
              </a:rPr>
              <a:t>2. Yukarıdaki kutucuklarda verilen şekillerden hangileri üçgendir?…………….</a:t>
            </a:r>
          </a:p>
          <a:p>
            <a:r>
              <a:rPr lang="tr-TR" dirty="0" smtClean="0">
                <a:latin typeface="Calibri" panose="020F0502020204030204" pitchFamily="34" charset="0"/>
              </a:rPr>
              <a:t>3. Yukarıdaki kutucuklarda verilen şekillerden hangileri karedir?…………….</a:t>
            </a:r>
          </a:p>
          <a:p>
            <a:r>
              <a:rPr lang="tr-TR" dirty="0" smtClean="0">
                <a:latin typeface="Calibri" panose="020F0502020204030204" pitchFamily="34" charset="0"/>
              </a:rPr>
              <a:t>4. Yukarıdaki kutucuklarda verilen şekillerden hangileri dikdörtgendir?…………….</a:t>
            </a:r>
          </a:p>
          <a:p>
            <a:r>
              <a:rPr lang="tr-TR" dirty="0" smtClean="0">
                <a:latin typeface="Calibri" panose="020F0502020204030204" pitchFamily="34" charset="0"/>
              </a:rPr>
              <a:t> </a:t>
            </a: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Dikdörtgen"/>
          <p:cNvSpPr/>
          <p:nvPr/>
        </p:nvSpPr>
        <p:spPr>
          <a:xfrm>
            <a:off x="2228644" y="622878"/>
            <a:ext cx="8761958" cy="400110"/>
          </a:xfrm>
          <a:prstGeom prst="rect">
            <a:avLst/>
          </a:prstGeom>
        </p:spPr>
        <p:txBody>
          <a:bodyPr wrap="square">
            <a:spAutoFit/>
          </a:bodyPr>
          <a:lstStyle/>
          <a:p>
            <a:r>
              <a:rPr lang="tr-TR" sz="2000" dirty="0" smtClean="0">
                <a:latin typeface="Calibri" panose="020F0502020204030204" pitchFamily="34" charset="0"/>
              </a:rPr>
              <a:t>Yapılandırılmış </a:t>
            </a:r>
            <a:r>
              <a:rPr lang="tr-TR" sz="2000" dirty="0" err="1" smtClean="0">
                <a:latin typeface="Calibri" panose="020F0502020204030204" pitchFamily="34" charset="0"/>
              </a:rPr>
              <a:t>grid</a:t>
            </a:r>
            <a:r>
              <a:rPr lang="tr-TR" sz="2000" dirty="0" smtClean="0">
                <a:latin typeface="Calibri" panose="020F0502020204030204" pitchFamily="34" charset="0"/>
              </a:rPr>
              <a:t> tekniğinin puanlanmasında aşağıdaki yol izlenmektedir.</a:t>
            </a:r>
          </a:p>
        </p:txBody>
      </p:sp>
      <p:pic>
        <p:nvPicPr>
          <p:cNvPr id="8" name="7 Resim"/>
          <p:cNvPicPr/>
          <p:nvPr/>
        </p:nvPicPr>
        <p:blipFill>
          <a:blip r:embed="rId2">
            <a:extLst>
              <a:ext uri="{28A0092B-C50C-407E-A947-70E740481C1C}">
                <a14:useLocalDpi xmlns:a14="http://schemas.microsoft.com/office/drawing/2010/main" val="0"/>
              </a:ext>
            </a:extLst>
          </a:blip>
          <a:srcRect r="10820" b="-10"/>
          <a:stretch>
            <a:fillRect/>
          </a:stretch>
        </p:blipFill>
        <p:spPr bwMode="auto">
          <a:xfrm>
            <a:off x="3333499" y="1443789"/>
            <a:ext cx="5654091" cy="1034716"/>
          </a:xfrm>
          <a:prstGeom prst="rect">
            <a:avLst/>
          </a:prstGeom>
          <a:noFill/>
          <a:ln>
            <a:noFill/>
          </a:ln>
        </p:spPr>
      </p:pic>
      <p:sp>
        <p:nvSpPr>
          <p:cNvPr id="33798" name="Rectangle 6"/>
          <p:cNvSpPr>
            <a:spLocks noChangeArrowheads="1"/>
          </p:cNvSpPr>
          <p:nvPr/>
        </p:nvSpPr>
        <p:spPr bwMode="auto">
          <a:xfrm>
            <a:off x="560925" y="2683042"/>
            <a:ext cx="11013455"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50000"/>
              </a:lnSpc>
              <a:spcBef>
                <a:spcPct val="0"/>
              </a:spcBef>
              <a:spcAft>
                <a:spcPct val="0"/>
              </a:spcAft>
              <a:buClrTx/>
              <a:buSzTx/>
              <a:buFontTx/>
              <a:buNone/>
              <a:tabLst/>
            </a:pPr>
            <a:r>
              <a:rPr lang="tr-TR" sz="2000" dirty="0" smtClean="0">
                <a:latin typeface="Calibri" panose="020F0502020204030204" pitchFamily="34" charset="0"/>
              </a:rPr>
              <a:t>Yukarıda formül sonucunda elde edilen değere negatiflikten kurtulmak için 1 ilave edilmekte ve değerin 5 katı alınmaktadır. Nihai olarak 10 üzerinden kaç puan alındığı ortaya çıkmaktadır. </a:t>
            </a:r>
          </a:p>
        </p:txBody>
      </p:sp>
      <p:sp>
        <p:nvSpPr>
          <p:cNvPr id="33799" name="Rectangle 7"/>
          <p:cNvSpPr>
            <a:spLocks noChangeArrowheads="1"/>
          </p:cNvSpPr>
          <p:nvPr/>
        </p:nvSpPr>
        <p:spPr bwMode="auto">
          <a:xfrm>
            <a:off x="3152274" y="4006516"/>
            <a:ext cx="6713621"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lang="tr-TR" sz="2000" dirty="0" smtClean="0">
                <a:latin typeface="Calibri" panose="020F0502020204030204" pitchFamily="34" charset="0"/>
              </a:rPr>
              <a:t>Örneğin ikinci soru için doğru kutucuklar 2,6 ve 9’dur. </a:t>
            </a:r>
          </a:p>
        </p:txBody>
      </p:sp>
      <p:pic>
        <p:nvPicPr>
          <p:cNvPr id="11" name="10 Resim"/>
          <p:cNvPicPr/>
          <p:nvPr/>
        </p:nvPicPr>
        <p:blipFill>
          <a:blip r:embed="rId3">
            <a:extLst>
              <a:ext uri="{28A0092B-C50C-407E-A947-70E740481C1C}">
                <a14:useLocalDpi xmlns:a14="http://schemas.microsoft.com/office/drawing/2010/main" val="0"/>
              </a:ext>
            </a:extLst>
          </a:blip>
          <a:srcRect/>
          <a:stretch>
            <a:fillRect/>
          </a:stretch>
        </p:blipFill>
        <p:spPr bwMode="auto">
          <a:xfrm>
            <a:off x="2490537" y="4690561"/>
            <a:ext cx="1977941" cy="759745"/>
          </a:xfrm>
          <a:prstGeom prst="rect">
            <a:avLst/>
          </a:prstGeom>
          <a:noFill/>
          <a:ln>
            <a:noFill/>
          </a:ln>
        </p:spPr>
      </p:pic>
      <p:sp>
        <p:nvSpPr>
          <p:cNvPr id="33800" name="Rectangle 8"/>
          <p:cNvSpPr>
            <a:spLocks noChangeArrowheads="1"/>
          </p:cNvSpPr>
          <p:nvPr/>
        </p:nvSpPr>
        <p:spPr bwMode="auto">
          <a:xfrm>
            <a:off x="4499810" y="4800601"/>
            <a:ext cx="732723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tr-TR" sz="11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lang="tr-TR" sz="2000" dirty="0" smtClean="0">
                <a:latin typeface="Calibri" panose="020F0502020204030204" pitchFamily="34" charset="0"/>
              </a:rPr>
              <a:t>1+1)x5=10 Hepsini doğru cevaplayan biri 10 puan almaktadır.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87656" y="735729"/>
            <a:ext cx="7567864" cy="492443"/>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Kavram haritaları</a:t>
            </a: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752508"/>
            <a:ext cx="11225049" cy="3631250"/>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Kavram haritaları, kavramlar arasındaki ilişkilerin şemalar aracılığıyla gösterildiği tekniktir. Ölçme ve değerlendirme süreci için öğrenciden bir kavram haritası oluşturması istenebilir ya da verilen bir kavram haritası üzerindeki boşlukları tamamlaması istenebilir. Kavram sayısı ve hiyerarşi sayısına göre puanlama yapılabilir.</a:t>
            </a:r>
          </a:p>
          <a:p>
            <a:pPr marL="342900" indent="-342900">
              <a:lnSpc>
                <a:spcPct val="150000"/>
              </a:lnSpc>
              <a:buFont typeface="Arial" panose="020B0604020202020204" pitchFamily="34" charset="0"/>
              <a:buChar char="•"/>
            </a:pP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7 Resim"/>
          <p:cNvPicPr/>
          <p:nvPr/>
        </p:nvPicPr>
        <p:blipFill>
          <a:blip r:embed="rId2" cstate="print">
            <a:extLst>
              <a:ext uri="{BEBA8EAE-BF5A-486C-A8C5-ECC9F3942E4B}">
                <a14:imgProps xmlns:a14="http://schemas.microsoft.com/office/drawing/2010/main">
                  <a14:imgLayer r:embed="rId3">
                    <a14:imgEffect>
                      <a14:saturation sat="200000"/>
                    </a14:imgEffect>
                  </a14:imgLayer>
                </a14:imgProps>
              </a:ext>
              <a:ext uri="{28A0092B-C50C-407E-A947-70E740481C1C}">
                <a14:useLocalDpi xmlns:a14="http://schemas.microsoft.com/office/drawing/2010/main" val="0"/>
              </a:ext>
            </a:extLst>
          </a:blip>
          <a:srcRect/>
          <a:stretch>
            <a:fillRect/>
          </a:stretch>
        </p:blipFill>
        <p:spPr bwMode="auto">
          <a:xfrm>
            <a:off x="2579702" y="950289"/>
            <a:ext cx="7047497" cy="4141871"/>
          </a:xfrm>
          <a:prstGeom prst="rect">
            <a:avLst/>
          </a:prstGeom>
          <a:noFill/>
          <a:ln>
            <a:noFill/>
          </a:ln>
        </p:spPr>
      </p:pic>
      <p:sp>
        <p:nvSpPr>
          <p:cNvPr id="13313" name="Rectangle 1"/>
          <p:cNvSpPr>
            <a:spLocks noChangeArrowheads="1"/>
          </p:cNvSpPr>
          <p:nvPr/>
        </p:nvSpPr>
        <p:spPr bwMode="auto">
          <a:xfrm>
            <a:off x="3620022" y="5310376"/>
            <a:ext cx="4672207"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Low" defTabSz="914400" rtl="0" eaLnBrk="1" fontAlgn="base" latinLnBrk="0" hangingPunct="1">
              <a:lnSpc>
                <a:spcPct val="100000"/>
              </a:lnSpc>
              <a:spcBef>
                <a:spcPct val="0"/>
              </a:spcBef>
              <a:spcAft>
                <a:spcPct val="0"/>
              </a:spcAft>
              <a:buClrTx/>
              <a:buSzTx/>
              <a:buFontTx/>
              <a:buNone/>
              <a:tabLst/>
            </a:pPr>
            <a:r>
              <a:rPr kumimoji="0" lang="tr-TR"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Şekil 1. Kesirler ile İlgili Kavram Haritası</a:t>
            </a:r>
            <a:endParaRPr kumimoji="0" lang="tr-TR"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757990" y="1888959"/>
            <a:ext cx="10684042"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1" indent="0" fontAlgn="base">
              <a:lnSpc>
                <a:spcPct val="200000"/>
              </a:lnSpc>
              <a:spcBef>
                <a:spcPct val="0"/>
              </a:spcBef>
              <a:spcAft>
                <a:spcPct val="0"/>
              </a:spcAft>
              <a:buClrTx/>
              <a:buSzTx/>
              <a:buFontTx/>
              <a:buNone/>
              <a:tabLst/>
            </a:pPr>
            <a:r>
              <a:rPr lang="tr-TR" dirty="0" smtClean="0"/>
              <a:t>Ölçme ve değerlendirme, ölçme ve değerlendirme yöntemleri ve matematik eğitiminde ölçme ve değerlendirme konularına ilişkin bilgi ve becerileri edinir.</a:t>
            </a:r>
          </a:p>
        </p:txBody>
      </p:sp>
      <p:sp>
        <p:nvSpPr>
          <p:cNvPr id="12" name="11 Dikdörtgen"/>
          <p:cNvSpPr/>
          <p:nvPr/>
        </p:nvSpPr>
        <p:spPr>
          <a:xfrm>
            <a:off x="733926" y="1515979"/>
            <a:ext cx="10768263" cy="203333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507" name="AutoShape 3" descr="Evaluation Clip Art, Transparent PNG Clipart Images Free Download -  ClipartMax"/>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21509" name="Picture 5" descr="Research Consultations for Faculty | AUBG"/>
          <p:cNvPicPr>
            <a:picLocks noChangeAspect="1" noChangeArrowheads="1"/>
          </p:cNvPicPr>
          <p:nvPr/>
        </p:nvPicPr>
        <p:blipFill>
          <a:blip r:embed="rId2"/>
          <a:srcRect/>
          <a:stretch>
            <a:fillRect/>
          </a:stretch>
        </p:blipFill>
        <p:spPr bwMode="auto">
          <a:xfrm>
            <a:off x="4486945" y="4086476"/>
            <a:ext cx="2266950" cy="2019301"/>
          </a:xfrm>
          <a:prstGeom prst="rect">
            <a:avLst/>
          </a:prstGeom>
          <a:noFill/>
        </p:spPr>
      </p:pic>
    </p:spTree>
    <p:extLst>
      <p:ext uri="{BB962C8B-B14F-4D97-AF65-F5344CB8AC3E}">
        <p14:creationId xmlns:p14="http://schemas.microsoft.com/office/powerpoint/2010/main" val="36301081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531246" y="675571"/>
            <a:ext cx="7567864" cy="492443"/>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Tanılayıcı dallanmış ağaç</a:t>
            </a: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420274" y="1632193"/>
            <a:ext cx="11382706" cy="4831579"/>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Tanılayıcı dallanmış ağaç tekniği yedi veya on beş adet doğru-yanlış tipinde ifade içerir. İfadeler genelden ayrıntıya giden bir sıraya göre yerleştirilir. Öğrenciden doğru ve yanlış ifadeleri okuyarak doğru seçimi yapması istenir. Öğrenci birinci ifadeye yanlış derse üçüncü ifadeye geçer. Üçüncü ifadeye doğru derse altıncı ifadeye, buna da doğru derse beşinci dalın sonuna gelir. Bu teknikle öğrencinin izlediği yol açıkça görülebilir. Çünkü öğrencinin dalın sonuna hangi yollardan gelebileceği ifadelere verilen doğru-yanlışlardan çıkarılabilir (Bahar, 2001:51; </a:t>
            </a:r>
            <a:r>
              <a:rPr lang="tr-TR" sz="2600" dirty="0" err="1" smtClean="0">
                <a:latin typeface="Calibri" panose="020F0502020204030204" pitchFamily="34" charset="0"/>
              </a:rPr>
              <a:t>Karahan</a:t>
            </a:r>
            <a:r>
              <a:rPr lang="tr-TR" sz="2600" dirty="0" smtClean="0">
                <a:latin typeface="Calibri" panose="020F0502020204030204" pitchFamily="34" charset="0"/>
              </a:rPr>
              <a:t>, 2007:16; </a:t>
            </a:r>
            <a:r>
              <a:rPr lang="tr-TR" sz="2600" dirty="0" err="1" smtClean="0">
                <a:latin typeface="Calibri" panose="020F0502020204030204" pitchFamily="34" charset="0"/>
              </a:rPr>
              <a:t>Akt</a:t>
            </a:r>
            <a:r>
              <a:rPr lang="tr-TR" sz="2600" dirty="0" smtClean="0">
                <a:latin typeface="Calibri" panose="020F0502020204030204" pitchFamily="34" charset="0"/>
              </a:rPr>
              <a:t>: </a:t>
            </a:r>
            <a:r>
              <a:rPr lang="tr-TR" sz="2600" dirty="0" err="1" smtClean="0">
                <a:latin typeface="Calibri" panose="020F0502020204030204" pitchFamily="34" charset="0"/>
              </a:rPr>
              <a:t>Kocaarslan</a:t>
            </a:r>
            <a:r>
              <a:rPr lang="tr-TR" sz="2600" dirty="0" smtClean="0">
                <a:latin typeface="Calibri" panose="020F0502020204030204" pitchFamily="34" charset="0"/>
              </a:rPr>
              <a:t>,2012).</a:t>
            </a: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87656" y="735729"/>
            <a:ext cx="7567864" cy="461665"/>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Öz-değerlendirme </a:t>
            </a: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3" y="1656255"/>
            <a:ext cx="11478959" cy="4831579"/>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Öğrencilerin performansı ya da çalışmasına yönelik kendilerini değerlendirdiği değerlendirme türüdür. Öz değerlendirme öğrencilerin kendilerini keşfetmelerine, güçlü ve zayıf yönlerini tanımalarına yardımcı olur (Toptaş, 2016).Öz değerlendirme ise bireyin belli ölçütler yardımıyla kendi öğrenmesini değerlendirdiği bir süreç olarak tanımlanmaktadır (</a:t>
            </a:r>
            <a:r>
              <a:rPr lang="tr-TR" sz="2600" dirty="0" err="1" smtClean="0">
                <a:latin typeface="Calibri" panose="020F0502020204030204" pitchFamily="34" charset="0"/>
              </a:rPr>
              <a:t>Logan</a:t>
            </a:r>
            <a:r>
              <a:rPr lang="tr-TR" sz="2600" dirty="0" smtClean="0">
                <a:latin typeface="Calibri" panose="020F0502020204030204" pitchFamily="34" charset="0"/>
              </a:rPr>
              <a:t>, 2009). Birey kendi öğrenmelerini değerlendirmede sürece aktif olarak katılmakta böylelikle kendi öğrenmesinde sorumluluk da almaktadır (</a:t>
            </a:r>
            <a:r>
              <a:rPr lang="tr-TR" sz="2600" dirty="0" err="1" smtClean="0">
                <a:latin typeface="Calibri" panose="020F0502020204030204" pitchFamily="34" charset="0"/>
              </a:rPr>
              <a:t>Cheng</a:t>
            </a:r>
            <a:r>
              <a:rPr lang="tr-TR" sz="2600" dirty="0" smtClean="0">
                <a:latin typeface="Calibri" panose="020F0502020204030204" pitchFamily="34" charset="0"/>
              </a:rPr>
              <a:t> ve </a:t>
            </a:r>
            <a:r>
              <a:rPr lang="tr-TR" sz="2600" dirty="0" err="1" smtClean="0">
                <a:latin typeface="Calibri" panose="020F0502020204030204" pitchFamily="34" charset="0"/>
              </a:rPr>
              <a:t>Warren</a:t>
            </a:r>
            <a:r>
              <a:rPr lang="tr-TR" sz="2600" dirty="0" smtClean="0">
                <a:latin typeface="Calibri" panose="020F0502020204030204" pitchFamily="34" charset="0"/>
              </a:rPr>
              <a:t>, 1999; </a:t>
            </a:r>
            <a:r>
              <a:rPr lang="tr-TR" sz="2600" dirty="0" err="1" smtClean="0">
                <a:latin typeface="Calibri" panose="020F0502020204030204" pitchFamily="34" charset="0"/>
              </a:rPr>
              <a:t>Palchikov</a:t>
            </a:r>
            <a:r>
              <a:rPr lang="tr-TR" sz="2600" dirty="0" smtClean="0">
                <a:latin typeface="Calibri" panose="020F0502020204030204" pitchFamily="34" charset="0"/>
              </a:rPr>
              <a:t> ve </a:t>
            </a:r>
            <a:r>
              <a:rPr lang="tr-TR" sz="2600" dirty="0" err="1" smtClean="0">
                <a:latin typeface="Calibri" panose="020F0502020204030204" pitchFamily="34" charset="0"/>
              </a:rPr>
              <a:t>Bound</a:t>
            </a:r>
            <a:r>
              <a:rPr lang="tr-TR" sz="2600" dirty="0" smtClean="0">
                <a:latin typeface="Calibri" panose="020F0502020204030204" pitchFamily="34" charset="0"/>
              </a:rPr>
              <a:t>, 1989; </a:t>
            </a:r>
            <a:r>
              <a:rPr lang="tr-TR" sz="2600" dirty="0" err="1" smtClean="0">
                <a:latin typeface="Calibri" panose="020F0502020204030204" pitchFamily="34" charset="0"/>
              </a:rPr>
              <a:t>Roberts</a:t>
            </a:r>
            <a:r>
              <a:rPr lang="tr-TR" sz="2600" dirty="0" smtClean="0">
                <a:latin typeface="Calibri" panose="020F0502020204030204" pitchFamily="34" charset="0"/>
              </a:rPr>
              <a:t>, 2006; </a:t>
            </a:r>
            <a:r>
              <a:rPr lang="tr-TR" sz="2600" dirty="0" err="1" smtClean="0">
                <a:latin typeface="Calibri" panose="020F0502020204030204" pitchFamily="34" charset="0"/>
              </a:rPr>
              <a:t>Akt</a:t>
            </a:r>
            <a:r>
              <a:rPr lang="tr-TR" sz="2600" dirty="0" smtClean="0">
                <a:latin typeface="Calibri" panose="020F0502020204030204" pitchFamily="34" charset="0"/>
              </a:rPr>
              <a:t>: </a:t>
            </a:r>
            <a:r>
              <a:rPr lang="tr-TR" sz="2600" dirty="0" err="1" smtClean="0">
                <a:latin typeface="Calibri" panose="020F0502020204030204" pitchFamily="34" charset="0"/>
              </a:rPr>
              <a:t>Aslanoğlu</a:t>
            </a:r>
            <a:r>
              <a:rPr lang="tr-TR" sz="2600" dirty="0" smtClean="0">
                <a:latin typeface="Calibri" panose="020F0502020204030204" pitchFamily="34" charset="0"/>
              </a:rPr>
              <a:t>,2020).</a:t>
            </a: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87656" y="735729"/>
            <a:ext cx="7567864" cy="492443"/>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Akran değerlendirme  </a:t>
            </a: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752508"/>
            <a:ext cx="11478959" cy="4293483"/>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Öğrencilerin performansının, çalışmasının arkadaşları tarafından değerlendirildiği değerlendirme türüdür.Öğrenciler, arkadaşlarının çalışmalarındaki yeterlik düzeylerini değerlendirirken kendilerinin eleştirel düşünme becerileri gelişir (Toptaş, 2016).Akran değerlendirmenin en iyi, iş birliğine dayalı öğretim teknikleri, proje tabanlı öğrenme gibi tekniklerin kullanıldığı durumlarda etkin olarak kullanılabildiği ifade edilebilir.</a:t>
            </a:r>
          </a:p>
          <a:p>
            <a:pPr marL="342900" indent="-342900">
              <a:lnSpc>
                <a:spcPct val="150000"/>
              </a:lnSpc>
              <a:buFont typeface="Arial" panose="020B0604020202020204" pitchFamily="34" charset="0"/>
              <a:buChar char="•"/>
            </a:pP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892193" y="735729"/>
            <a:ext cx="7567864" cy="492443"/>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Proje  </a:t>
            </a: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752508"/>
            <a:ext cx="11225049" cy="3739485"/>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Proje, öğrencinin bir konu ile ilgili araştırma, sorgulama yaptığı performansı sonucunda ortaya çıkarttığı ürünün değerlendirildiği bir değerlendirme türüdür. Bireysel ya da grup olarak gerçekleştirilebilir. Sorumluluk alma, araştırma-inceleme gibi öğrencilere birçok katkısı bulunmaktadır.Projeler öğrencilerin uzun süreli problem çözme durumlarına dahil olmaları için iyi bir araçtır (Olkun ve Toluk Uçar, 2014). </a:t>
            </a: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062012" y="434939"/>
            <a:ext cx="8766408" cy="461665"/>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Matematik Eğitiminde Ölçme ve Değerlendirme</a:t>
            </a:r>
            <a:endParaRPr lang="zh-CN" altLang="en-US"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grpSp>
        <p:nvGrpSpPr>
          <p:cNvPr id="3" name="组合 1"/>
          <p:cNvGrpSpPr/>
          <p:nvPr/>
        </p:nvGrpSpPr>
        <p:grpSpPr>
          <a:xfrm>
            <a:off x="900753" y="1132053"/>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324020" y="1379529"/>
            <a:ext cx="11466926" cy="4339650"/>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Matematik eğitiminde ölçme ve değerlendirme kapsamlı bir şekilde gerçekleştirilmelidir. Öğretmenler sadece cevapları değil stratejileri de gözlemlemelidir (Clements ve Sarama,2014). Eğitim sadece “bilme (düşünce)” için değil, “hissetme (duygu)” ve “yapma (eylem)” için de verilir; dolayısıyla sadece bilişsel ölçümler yeterli kabul edilemez (MEB, 2018). Matematik öğrenme-öğretme sürecinde de öğrencilerin bilgisi yanında matematik ile ilgili </a:t>
            </a:r>
            <a:r>
              <a:rPr lang="tr-TR" sz="2600" dirty="0" err="1" smtClean="0">
                <a:latin typeface="Calibri" panose="020F0502020204030204" pitchFamily="34" charset="0"/>
              </a:rPr>
              <a:t>psikomotor</a:t>
            </a:r>
            <a:r>
              <a:rPr lang="tr-TR" sz="2600" dirty="0" smtClean="0">
                <a:latin typeface="Calibri" panose="020F0502020204030204" pitchFamily="34" charset="0"/>
              </a:rPr>
              <a:t> ve duyuşsal faktörlerin de ele alınması gerekmektedir. </a:t>
            </a: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1"/>
          <p:cNvSpPr/>
          <p:nvPr/>
        </p:nvSpPr>
        <p:spPr>
          <a:xfrm>
            <a:off x="672936" y="1463750"/>
            <a:ext cx="10805191" cy="2492990"/>
          </a:xfrm>
          <a:prstGeom prst="rect">
            <a:avLst/>
          </a:prstGeom>
          <a:ln w="28575"/>
        </p:spPr>
        <p:style>
          <a:lnRef idx="2">
            <a:schemeClr val="accent5"/>
          </a:lnRef>
          <a:fillRef idx="1">
            <a:schemeClr val="lt1"/>
          </a:fillRef>
          <a:effectRef idx="0">
            <a:schemeClr val="accent5"/>
          </a:effectRef>
          <a:fontRef idx="minor">
            <a:schemeClr val="dk1"/>
          </a:fontRef>
        </p:style>
        <p:txBody>
          <a:bodyPr wrap="square">
            <a:spAutoFit/>
          </a:bodyPr>
          <a:lstStyle/>
          <a:p>
            <a:pPr lvl="0" fontAlgn="base">
              <a:lnSpc>
                <a:spcPct val="150000"/>
              </a:lnSpc>
              <a:spcBef>
                <a:spcPct val="0"/>
              </a:spcBef>
              <a:spcAft>
                <a:spcPct val="0"/>
              </a:spcAft>
              <a:tabLst>
                <a:tab pos="539750" algn="l"/>
              </a:tabLst>
            </a:pPr>
            <a:r>
              <a:rPr lang="tr-TR" sz="2600" dirty="0" smtClean="0">
                <a:latin typeface="Calibri" panose="020F0502020204030204" pitchFamily="34" charset="0"/>
              </a:rPr>
              <a:t>	Matematik eğitiminde ölçme; öğrenci, öğretim ve program hakkında değerlendirme yapmak üzere öğrencinin:   </a:t>
            </a:r>
          </a:p>
          <a:p>
            <a:pPr lvl="0" fontAlgn="base">
              <a:lnSpc>
                <a:spcPct val="150000"/>
              </a:lnSpc>
              <a:spcBef>
                <a:spcPct val="0"/>
              </a:spcBef>
              <a:spcAft>
                <a:spcPct val="0"/>
              </a:spcAft>
              <a:tabLst>
                <a:tab pos="539750" algn="l"/>
              </a:tabLst>
            </a:pPr>
            <a:r>
              <a:rPr lang="tr-TR" sz="2600" dirty="0" smtClean="0">
                <a:solidFill>
                  <a:schemeClr val="accent1"/>
                </a:solidFill>
                <a:latin typeface="Calibri" panose="020F0502020204030204" pitchFamily="34" charset="0"/>
              </a:rPr>
              <a:t>	Matematiksel bilgisi</a:t>
            </a:r>
            <a:r>
              <a:rPr lang="tr-TR" sz="2600" dirty="0" smtClean="0">
                <a:latin typeface="Calibri" panose="020F0502020204030204" pitchFamily="34" charset="0"/>
              </a:rPr>
              <a:t>, </a:t>
            </a:r>
            <a:r>
              <a:rPr lang="tr-TR" sz="2600" dirty="0" smtClean="0">
                <a:solidFill>
                  <a:srgbClr val="00B050"/>
                </a:solidFill>
                <a:latin typeface="Calibri" panose="020F0502020204030204" pitchFamily="34" charset="0"/>
              </a:rPr>
              <a:t>Bilgiyi kullanma gücü </a:t>
            </a:r>
            <a:r>
              <a:rPr lang="tr-TR" sz="2600" dirty="0" smtClean="0">
                <a:latin typeface="Calibri" panose="020F0502020204030204" pitchFamily="34" charset="0"/>
              </a:rPr>
              <a:t>ve </a:t>
            </a:r>
            <a:r>
              <a:rPr lang="tr-TR" sz="2600" dirty="0" smtClean="0">
                <a:solidFill>
                  <a:schemeClr val="accent2">
                    <a:lumMod val="50000"/>
                  </a:schemeClr>
                </a:solidFill>
                <a:latin typeface="Calibri" panose="020F0502020204030204" pitchFamily="34" charset="0"/>
              </a:rPr>
              <a:t>Matematiğe karşı tutumu </a:t>
            </a:r>
          </a:p>
          <a:p>
            <a:pPr lvl="0" eaLnBrk="0" fontAlgn="base" hangingPunct="0">
              <a:lnSpc>
                <a:spcPct val="150000"/>
              </a:lnSpc>
              <a:spcBef>
                <a:spcPct val="0"/>
              </a:spcBef>
              <a:spcAft>
                <a:spcPct val="0"/>
              </a:spcAft>
              <a:tabLst>
                <a:tab pos="539750" algn="l"/>
              </a:tabLst>
            </a:pPr>
            <a:r>
              <a:rPr lang="tr-TR" sz="2600" dirty="0" smtClean="0">
                <a:latin typeface="Calibri" panose="020F0502020204030204" pitchFamily="34" charset="0"/>
              </a:rPr>
              <a:t>hakkında bilgi toplama sürecidir.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798095" y="458615"/>
            <a:ext cx="10836442" cy="5493812"/>
          </a:xfrm>
          <a:prstGeom prst="rect">
            <a:avLst/>
          </a:prstGeom>
        </p:spPr>
        <p:txBody>
          <a:bodyPr wrap="square">
            <a:spAutoFit/>
          </a:bodyPr>
          <a:lstStyle/>
          <a:p>
            <a:pPr>
              <a:lnSpc>
                <a:spcPct val="150000"/>
              </a:lnSpc>
            </a:pPr>
            <a:r>
              <a:rPr lang="tr-TR" sz="2600" dirty="0" smtClean="0">
                <a:latin typeface="Calibri" panose="020F0502020204030204" pitchFamily="34" charset="0"/>
              </a:rPr>
              <a:t>Matematik eğitimi için önerilen ölçme ve değerlendirme sürecinde uyulması gereken ilkeleri 6 ana başlık altında incelemek olanaklıdır (Van de </a:t>
            </a:r>
            <a:r>
              <a:rPr lang="tr-TR" sz="2600" dirty="0" err="1" smtClean="0">
                <a:latin typeface="Calibri" panose="020F0502020204030204" pitchFamily="34" charset="0"/>
              </a:rPr>
              <a:t>Walle</a:t>
            </a:r>
            <a:r>
              <a:rPr lang="tr-TR" sz="2600" dirty="0" smtClean="0">
                <a:latin typeface="Calibri" panose="020F0502020204030204" pitchFamily="34" charset="0"/>
              </a:rPr>
              <a:t>, 1998).</a:t>
            </a:r>
          </a:p>
          <a:p>
            <a:pPr>
              <a:lnSpc>
                <a:spcPct val="150000"/>
              </a:lnSpc>
            </a:pPr>
            <a:endParaRPr lang="tr-TR" sz="2600" dirty="0" smtClean="0">
              <a:latin typeface="Calibri" panose="020F0502020204030204" pitchFamily="34" charset="0"/>
            </a:endParaRPr>
          </a:p>
          <a:p>
            <a:pPr algn="ctr">
              <a:lnSpc>
                <a:spcPct val="150000"/>
              </a:lnSpc>
            </a:pPr>
            <a:r>
              <a:rPr lang="tr-TR" sz="2600" b="1" i="1" dirty="0" smtClean="0">
                <a:solidFill>
                  <a:srgbClr val="0053A3"/>
                </a:solidFill>
                <a:latin typeface="Calibri" panose="020F0502020204030204" pitchFamily="34" charset="0"/>
              </a:rPr>
              <a:t>1-Öğrencilerden beklenen matematiği içermelidir: </a:t>
            </a:r>
          </a:p>
          <a:p>
            <a:pPr>
              <a:lnSpc>
                <a:spcPct val="150000"/>
              </a:lnSpc>
            </a:pPr>
            <a:r>
              <a:rPr lang="tr-TR" sz="2600" dirty="0" smtClean="0">
                <a:latin typeface="Calibri" panose="020F0502020204030204" pitchFamily="34" charset="0"/>
              </a:rPr>
              <a:t>Bu ilke ölçmede ele alınan konuların öğrencilerin bilmek zorunda oldukları yani programda belirtilen konuları içermesi ile ilgilidir. Böylece elde edilecek sonuçlar programın da değerlendirilmesi ve geliştirilmesine olanak tanır.</a:t>
            </a:r>
          </a:p>
          <a:p>
            <a:pPr>
              <a:lnSpc>
                <a:spcPct val="150000"/>
              </a:lnSpc>
            </a:pPr>
            <a:r>
              <a:rPr lang="tr-TR" sz="2600" dirty="0" smtClean="0">
                <a:latin typeface="Calibri" panose="020F0502020204030204" pitchFamily="34" charset="0"/>
              </a:rPr>
              <a:t> </a:t>
            </a:r>
          </a:p>
          <a:p>
            <a:pPr>
              <a:lnSpc>
                <a:spcPct val="150000"/>
              </a:lnSpc>
            </a:pPr>
            <a:endParaRPr lang="tr-TR" sz="2600" dirty="0" smtClean="0">
              <a:latin typeface="Calibri" panose="020F050202020403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41684" y="687216"/>
            <a:ext cx="10836442" cy="4893647"/>
          </a:xfrm>
          <a:prstGeom prst="rect">
            <a:avLst/>
          </a:prstGeom>
        </p:spPr>
        <p:txBody>
          <a:bodyPr wrap="square">
            <a:spAutoFit/>
          </a:bodyPr>
          <a:lstStyle/>
          <a:p>
            <a:pPr algn="ctr">
              <a:lnSpc>
                <a:spcPct val="150000"/>
              </a:lnSpc>
            </a:pPr>
            <a:r>
              <a:rPr lang="tr-TR" sz="2600" b="1" i="1" dirty="0" smtClean="0">
                <a:solidFill>
                  <a:srgbClr val="0053A3"/>
                </a:solidFill>
                <a:latin typeface="Calibri" panose="020F0502020204030204" pitchFamily="34" charset="0"/>
              </a:rPr>
              <a:t>2-Matematik öğrenmeyi desteklemelidir </a:t>
            </a:r>
          </a:p>
          <a:p>
            <a:pPr>
              <a:lnSpc>
                <a:spcPct val="150000"/>
              </a:lnSpc>
            </a:pPr>
            <a:r>
              <a:rPr lang="tr-TR" sz="2600" dirty="0" smtClean="0">
                <a:latin typeface="Calibri" panose="020F0502020204030204" pitchFamily="34" charset="0"/>
              </a:rPr>
              <a:t>Geleneksel ölçmede yapılan, öğretimden sonra öğrencinin neyi öğrenip neyi öğrenmediğine yönelik bir durum tespitinden ibaretti. Oysa artık ölçmenin öğrenmeyi yönlendirmesi ve desteklemesi de hedef alınmaktadır. Böylece ölçmede sorulan soruların öğrencinin bildiğini ortaya çıkarmanın yanında yeni öğrenmelere de olanak tanıması gerekmektedir. Bunun için ölçme öğrencinin neyi ne kadar bildiğini, hangi düşünme seviyesinde olduğunu, yapamadıklarını neden yapamadığını ve matematiğe olan tutumunu ortaya çıkarmalıdır.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65747" y="675184"/>
            <a:ext cx="10836442" cy="4293483"/>
          </a:xfrm>
          <a:prstGeom prst="rect">
            <a:avLst/>
          </a:prstGeom>
        </p:spPr>
        <p:txBody>
          <a:bodyPr wrap="square">
            <a:spAutoFit/>
          </a:bodyPr>
          <a:lstStyle/>
          <a:p>
            <a:pPr algn="ctr">
              <a:lnSpc>
                <a:spcPct val="150000"/>
              </a:lnSpc>
            </a:pPr>
            <a:r>
              <a:rPr lang="tr-TR" sz="2600" b="1" i="1" dirty="0" smtClean="0">
                <a:solidFill>
                  <a:srgbClr val="0053A3"/>
                </a:solidFill>
                <a:latin typeface="Calibri" panose="020F0502020204030204" pitchFamily="34" charset="0"/>
              </a:rPr>
              <a:t>3-Eşitlik ilkesine uygun olmalıdır</a:t>
            </a:r>
          </a:p>
          <a:p>
            <a:pPr>
              <a:lnSpc>
                <a:spcPct val="150000"/>
              </a:lnSpc>
            </a:pPr>
            <a:r>
              <a:rPr lang="tr-TR" sz="2600" dirty="0" smtClean="0">
                <a:latin typeface="Calibri" panose="020F0502020204030204" pitchFamily="34" charset="0"/>
              </a:rPr>
              <a:t>Bu ilke her bir öğrencinin ayrı olarak ele alınması gerektiğine yöneliktir. Böylece sadece öğrencileri bilen ya da bilmeyen diye ayırmak yerine her öğrencinin bilişsel seviyesine uygun görevler vererek her seviyedeki öğrencinin öğrenimden kopmamasını sağlamak amaçlanmaktadır. Bu ilke, öğrencinin bulunduğu noktanın tespiti ve o noktadan daha ileriye gitmesini sağlamayı öngörmektedir.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65747" y="675184"/>
            <a:ext cx="10836442" cy="3093154"/>
          </a:xfrm>
          <a:prstGeom prst="rect">
            <a:avLst/>
          </a:prstGeom>
        </p:spPr>
        <p:txBody>
          <a:bodyPr wrap="square">
            <a:spAutoFit/>
          </a:bodyPr>
          <a:lstStyle/>
          <a:p>
            <a:pPr algn="ctr">
              <a:lnSpc>
                <a:spcPct val="150000"/>
              </a:lnSpc>
            </a:pPr>
            <a:r>
              <a:rPr lang="tr-TR" sz="2600" b="1" i="1" dirty="0" smtClean="0">
                <a:solidFill>
                  <a:srgbClr val="0053A3"/>
                </a:solidFill>
                <a:latin typeface="Calibri" panose="020F0502020204030204" pitchFamily="34" charset="0"/>
              </a:rPr>
              <a:t>4- Öğrenciler kendilerinden neler beklendiğini bilmelidir</a:t>
            </a:r>
          </a:p>
          <a:p>
            <a:pPr>
              <a:lnSpc>
                <a:spcPct val="150000"/>
              </a:lnSpc>
            </a:pPr>
            <a:r>
              <a:rPr lang="tr-TR" sz="2600" dirty="0" smtClean="0">
                <a:latin typeface="Calibri" panose="020F0502020204030204" pitchFamily="34" charset="0"/>
              </a:rPr>
              <a:t>Bu ilke, öğrencilerin kendilerine neler sorulabileceği ve bu konularda bildiklerini nasıl göstereceklerine ilişkin olarak bilgilendirilmelerini içerir. Ayrıca benzer konuların veliler tarafından da bilinmesinin gerekliliğini gösterir. </a:t>
            </a:r>
          </a:p>
          <a:p>
            <a:pPr>
              <a:lnSpc>
                <a:spcPct val="150000"/>
              </a:lnSpc>
            </a:pPr>
            <a:endParaRPr lang="tr-TR" sz="2600" dirty="0" smtClean="0">
              <a:latin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4063770" y="397476"/>
            <a:ext cx="4815536" cy="523220"/>
          </a:xfrm>
          <a:prstGeom prst="rect">
            <a:avLst/>
          </a:prstGeom>
          <a:noFill/>
        </p:spPr>
        <p:txBody>
          <a:bodyPr wrap="square" rtlCol="0">
            <a:spAutoFit/>
          </a:bodyPr>
          <a:lstStyle/>
          <a:p>
            <a:r>
              <a:rPr lang="tr-TR" altLang="zh-CN" sz="2800" b="1" dirty="0" smtClean="0">
                <a:latin typeface="微软雅黑" panose="020B0503020204020204" pitchFamily="34" charset="-122"/>
              </a:rPr>
              <a:t> </a:t>
            </a:r>
            <a:r>
              <a:rPr lang="tr-TR" altLang="zh-CN" sz="23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Ölçme ve Değerlendirme</a:t>
            </a:r>
            <a:endParaRPr lang="zh-CN" altLang="en-US" sz="23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sp>
        <p:nvSpPr>
          <p:cNvPr id="2" name="Metin kutusu 1"/>
          <p:cNvSpPr txBox="1"/>
          <p:nvPr/>
        </p:nvSpPr>
        <p:spPr>
          <a:xfrm>
            <a:off x="276776" y="1313233"/>
            <a:ext cx="11427544" cy="3416320"/>
          </a:xfrm>
          <a:prstGeom prst="rect">
            <a:avLst/>
          </a:prstGeom>
          <a:noFill/>
        </p:spPr>
        <p:txBody>
          <a:bodyPr wrap="square" rtlCol="0">
            <a:spAutoFit/>
          </a:bodyPr>
          <a:lstStyle/>
          <a:p>
            <a:pPr lvl="1">
              <a:lnSpc>
                <a:spcPct val="200000"/>
              </a:lnSpc>
            </a:pPr>
            <a:r>
              <a:rPr lang="tr-TR" dirty="0" smtClean="0"/>
              <a:t>	Ölçme, bilinmeyen bir değerin veya bir ölçünün, bilinen bir değer veya bir ölçü ile mukayese edilmesidir. Başka bir deyişle herhangi bir nesneyi standart bir birimle karşılaştırmaktır (Toptaş, 2016). </a:t>
            </a:r>
          </a:p>
          <a:p>
            <a:pPr lvl="1">
              <a:lnSpc>
                <a:spcPct val="200000"/>
              </a:lnSpc>
            </a:pPr>
            <a:r>
              <a:rPr lang="tr-TR" dirty="0" smtClean="0"/>
              <a:t>	Ölçme sonucunu amacımıza göre yorumlamak, az, çok, yeterli, iyi, kötü şeklinde bazı değer hükümlerine ulaşmak bir değerlendirmedir. Böylece değerlendirme, ölçmeden sonra gelen ve onu takip eden bir işlemdir.</a:t>
            </a:r>
          </a:p>
        </p:txBody>
      </p:sp>
      <p:grpSp>
        <p:nvGrpSpPr>
          <p:cNvPr id="3" name="组合 1"/>
          <p:cNvGrpSpPr/>
          <p:nvPr/>
        </p:nvGrpSpPr>
        <p:grpSpPr>
          <a:xfrm>
            <a:off x="900753" y="1029893"/>
            <a:ext cx="11291247" cy="108000"/>
            <a:chOff x="1485900" y="1165418"/>
            <a:chExt cx="10706099" cy="108000"/>
          </a:xfrm>
        </p:grpSpPr>
        <p:sp>
          <p:nvSpPr>
            <p:cNvPr id="9" name="矩形 5"/>
            <p:cNvSpPr/>
            <p:nvPr/>
          </p:nvSpPr>
          <p:spPr>
            <a:xfrm>
              <a:off x="9676262" y="1165418"/>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6 Dikdörtgen"/>
          <p:cNvSpPr/>
          <p:nvPr/>
        </p:nvSpPr>
        <p:spPr>
          <a:xfrm>
            <a:off x="0" y="4897994"/>
            <a:ext cx="12011527" cy="555665"/>
          </a:xfrm>
          <a:prstGeom prst="rect">
            <a:avLst/>
          </a:prstGeom>
          <a:solidFill>
            <a:schemeClr val="accent6">
              <a:lumMod val="20000"/>
              <a:lumOff val="80000"/>
            </a:schemeClr>
          </a:solidFill>
        </p:spPr>
        <p:txBody>
          <a:bodyPr wrap="square">
            <a:spAutoFit/>
          </a:bodyPr>
          <a:lstStyle/>
          <a:p>
            <a:pPr lvl="1">
              <a:lnSpc>
                <a:spcPct val="200000"/>
              </a:lnSpc>
            </a:pPr>
            <a:r>
              <a:rPr lang="tr-TR" dirty="0" smtClean="0"/>
              <a:t>Matematik Öğretimi I            Dönem ortalaması:  90                              AA         GEÇTİ</a:t>
            </a:r>
          </a:p>
        </p:txBody>
      </p:sp>
      <p:sp>
        <p:nvSpPr>
          <p:cNvPr id="8" name="7 Şeritli Sağ Ok"/>
          <p:cNvSpPr/>
          <p:nvPr/>
        </p:nvSpPr>
        <p:spPr>
          <a:xfrm rot="16200000">
            <a:off x="6196267" y="5516478"/>
            <a:ext cx="451183" cy="51134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11 Şeritli Sağ Ok"/>
          <p:cNvSpPr/>
          <p:nvPr/>
        </p:nvSpPr>
        <p:spPr>
          <a:xfrm rot="16200000">
            <a:off x="9272345" y="5524500"/>
            <a:ext cx="451183" cy="511342"/>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12 Dikdörtgen"/>
          <p:cNvSpPr/>
          <p:nvPr/>
        </p:nvSpPr>
        <p:spPr>
          <a:xfrm>
            <a:off x="5924562" y="6107850"/>
            <a:ext cx="912429" cy="369332"/>
          </a:xfrm>
          <a:prstGeom prst="rect">
            <a:avLst/>
          </a:prstGeom>
        </p:spPr>
        <p:txBody>
          <a:bodyPr wrap="none">
            <a:spAutoFit/>
          </a:bodyPr>
          <a:lstStyle/>
          <a:p>
            <a:r>
              <a:rPr lang="tr-TR" altLang="zh-CN" dirty="0" smtClean="0"/>
              <a:t>Ölçme</a:t>
            </a:r>
            <a:endParaRPr lang="tr-TR" dirty="0" smtClean="0"/>
          </a:p>
        </p:txBody>
      </p:sp>
      <p:sp>
        <p:nvSpPr>
          <p:cNvPr id="14" name="13 Dikdörtgen"/>
          <p:cNvSpPr/>
          <p:nvPr/>
        </p:nvSpPr>
        <p:spPr>
          <a:xfrm>
            <a:off x="8663753" y="6115870"/>
            <a:ext cx="1896673" cy="369332"/>
          </a:xfrm>
          <a:prstGeom prst="rect">
            <a:avLst/>
          </a:prstGeom>
        </p:spPr>
        <p:txBody>
          <a:bodyPr wrap="none">
            <a:spAutoFit/>
          </a:bodyPr>
          <a:lstStyle/>
          <a:p>
            <a:r>
              <a:rPr lang="tr-TR" altLang="zh-CN" dirty="0" smtClean="0"/>
              <a:t>Değerlendirme</a:t>
            </a:r>
          </a:p>
        </p:txBody>
      </p:sp>
      <p:sp>
        <p:nvSpPr>
          <p:cNvPr id="15" name="14 Dikdörtgen"/>
          <p:cNvSpPr/>
          <p:nvPr/>
        </p:nvSpPr>
        <p:spPr>
          <a:xfrm>
            <a:off x="0" y="4812631"/>
            <a:ext cx="12192000" cy="1744579"/>
          </a:xfrm>
          <a:prstGeom prst="rect">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63010813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29390" y="458616"/>
            <a:ext cx="10972799" cy="6093976"/>
          </a:xfrm>
          <a:prstGeom prst="rect">
            <a:avLst/>
          </a:prstGeom>
        </p:spPr>
        <p:txBody>
          <a:bodyPr wrap="square">
            <a:spAutoFit/>
          </a:bodyPr>
          <a:lstStyle/>
          <a:p>
            <a:pPr algn="ctr">
              <a:lnSpc>
                <a:spcPct val="150000"/>
              </a:lnSpc>
            </a:pPr>
            <a:r>
              <a:rPr lang="tr-TR" sz="2600" b="1" i="1" dirty="0" smtClean="0">
                <a:solidFill>
                  <a:srgbClr val="0053A3"/>
                </a:solidFill>
                <a:latin typeface="Calibri" panose="020F0502020204030204" pitchFamily="34" charset="0"/>
              </a:rPr>
              <a:t>5- Öğrencinin matematik bilgi ve gücünü yansıtmalıdır:</a:t>
            </a:r>
          </a:p>
          <a:p>
            <a:pPr>
              <a:lnSpc>
                <a:spcPct val="150000"/>
              </a:lnSpc>
            </a:pPr>
            <a:r>
              <a:rPr lang="tr-TR" sz="2600" dirty="0" smtClean="0">
                <a:latin typeface="Calibri" panose="020F0502020204030204" pitchFamily="34" charset="0"/>
              </a:rPr>
              <a:t>Bu ilke, öğrencinin matematik yaptığı bir ortamda ölçme yapılmasını önermektedir. Nedir matematik yapmak?  Bilinen matematik bilgi ve becerileri kullanarak akıl yürütme yolu ile rutin olmayan matematiksel problemleri çözmek, bunlardan sonuçlar çıkarmak, denenceler üretmek, denemek ve oluşan desenler yolu ile genellemeler yapmaktır. Herhangi bir bağlamdan yoksun sadece sayı ve işlemlere dayalı, kısa yanıtlı sorular yolu ile öğrencinin matematiksel gücünü anlamak olası değildir. </a:t>
            </a:r>
          </a:p>
          <a:p>
            <a:pPr>
              <a:lnSpc>
                <a:spcPct val="150000"/>
              </a:lnSpc>
            </a:pPr>
            <a:endParaRPr lang="tr-TR" sz="2600" dirty="0" smtClean="0">
              <a:latin typeface="Calibri" panose="020F0502020204030204" pitchFamily="34" charset="0"/>
            </a:endParaRPr>
          </a:p>
          <a:p>
            <a:pPr>
              <a:lnSpc>
                <a:spcPct val="150000"/>
              </a:lnSpc>
            </a:pPr>
            <a:endParaRPr lang="tr-TR" sz="2600" dirty="0" smtClean="0">
              <a:latin typeface="Calibri" panose="020F0502020204030204"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665747" y="675184"/>
            <a:ext cx="10836442" cy="2539157"/>
          </a:xfrm>
          <a:prstGeom prst="rect">
            <a:avLst/>
          </a:prstGeom>
        </p:spPr>
        <p:txBody>
          <a:bodyPr wrap="square">
            <a:spAutoFit/>
          </a:bodyPr>
          <a:lstStyle/>
          <a:p>
            <a:pPr algn="ctr">
              <a:lnSpc>
                <a:spcPct val="150000"/>
              </a:lnSpc>
            </a:pPr>
            <a:r>
              <a:rPr lang="tr-TR" sz="2600" b="1" i="1" dirty="0" smtClean="0">
                <a:solidFill>
                  <a:srgbClr val="0053A3"/>
                </a:solidFill>
                <a:latin typeface="Calibri" panose="020F0502020204030204" pitchFamily="34" charset="0"/>
              </a:rPr>
              <a:t>6- Tutarlı olmalıdır: </a:t>
            </a:r>
          </a:p>
          <a:p>
            <a:pPr>
              <a:lnSpc>
                <a:spcPct val="150000"/>
              </a:lnSpc>
            </a:pPr>
            <a:r>
              <a:rPr lang="tr-TR" sz="2600" dirty="0" smtClean="0">
                <a:latin typeface="Calibri" panose="020F0502020204030204" pitchFamily="34" charset="0"/>
              </a:rPr>
              <a:t>Bu ilke öğretim ve ölçmenin birbiri ile tutarlı olması gerektiğine yöneliktir. Böylece, örneğin öğretimde kullanılan her türlü araç ölçmede de kullanılmalıdır sonucunu çıkarabiliriz (</a:t>
            </a:r>
            <a:r>
              <a:rPr lang="tr-TR" sz="2600" dirty="0" err="1" smtClean="0">
                <a:latin typeface="Calibri" panose="020F0502020204030204" pitchFamily="34" charset="0"/>
              </a:rPr>
              <a:t>Akt</a:t>
            </a:r>
            <a:r>
              <a:rPr lang="tr-TR" sz="2600" dirty="0" smtClean="0">
                <a:latin typeface="Calibri" panose="020F0502020204030204" pitchFamily="34" charset="0"/>
              </a:rPr>
              <a:t>. Olkun ve Toluk Uçar, 2014).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261938" y="710529"/>
            <a:ext cx="8807114" cy="523220"/>
          </a:xfrm>
          <a:prstGeom prst="rect">
            <a:avLst/>
          </a:prstGeom>
          <a:noFill/>
        </p:spPr>
        <p:txBody>
          <a:bodyPr wrap="square" rtlCol="0">
            <a:spAutoFit/>
          </a:bodyPr>
          <a:lstStyle/>
          <a:p>
            <a:r>
              <a:rPr lang="tr-TR" altLang="zh-CN" sz="2800" b="1" dirty="0" smtClean="0">
                <a:latin typeface="微软雅黑" panose="020B0503020204020204" pitchFamily="34" charset="-122"/>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Ölçme ve Değerlendirme Araçları Nelerdir?</a:t>
            </a:r>
          </a:p>
        </p:txBody>
      </p:sp>
      <p:grpSp>
        <p:nvGrpSpPr>
          <p:cNvPr id="5"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Metin kutusu 1"/>
          <p:cNvSpPr txBox="1"/>
          <p:nvPr/>
        </p:nvSpPr>
        <p:spPr>
          <a:xfrm>
            <a:off x="0" y="1740156"/>
            <a:ext cx="11902966" cy="585417"/>
          </a:xfrm>
          <a:prstGeom prst="rect">
            <a:avLst/>
          </a:prstGeom>
          <a:noFill/>
        </p:spPr>
        <p:txBody>
          <a:bodyPr wrap="square" rtlCol="0">
            <a:spAutoFit/>
          </a:bodyPr>
          <a:lstStyle/>
          <a:p>
            <a:pPr marL="800100" lvl="1" indent="-342900">
              <a:lnSpc>
                <a:spcPct val="150000"/>
              </a:lnSpc>
              <a:buFont typeface="Arial" panose="020B0604020202020204" pitchFamily="34" charset="0"/>
              <a:buChar char="•"/>
            </a:pPr>
            <a:r>
              <a:rPr lang="tr-TR" sz="2400" dirty="0" smtClean="0">
                <a:latin typeface="Calibri" panose="020F0502020204030204" pitchFamily="34" charset="0"/>
              </a:rPr>
              <a:t> </a:t>
            </a:r>
            <a:r>
              <a:rPr lang="tr-TR" sz="2400" dirty="0" smtClean="0"/>
              <a:t>Ölçme ve değerlendirme araçları iki başlık altında ele alınabilir;</a:t>
            </a:r>
          </a:p>
        </p:txBody>
      </p:sp>
      <p:graphicFrame>
        <p:nvGraphicFramePr>
          <p:cNvPr id="10" name="9 Diyagram"/>
          <p:cNvGraphicFramePr/>
          <p:nvPr/>
        </p:nvGraphicFramePr>
        <p:xfrm>
          <a:off x="1538705" y="2598821"/>
          <a:ext cx="9337842" cy="29740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512072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502568" y="738695"/>
            <a:ext cx="8277727" cy="492443"/>
          </a:xfrm>
          <a:prstGeom prst="rect">
            <a:avLst/>
          </a:prstGeom>
          <a:noFill/>
        </p:spPr>
        <p:txBody>
          <a:bodyPr wrap="square" rtlCol="0">
            <a:spAutoFit/>
          </a:bodyPr>
          <a:lstStyle/>
          <a:p>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Geleneksel ölçme değerlendirme araçları</a:t>
            </a:r>
            <a:endParaRPr lang="zh-CN" altLang="en-US"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grpSp>
        <p:nvGrpSpPr>
          <p:cNvPr id="5"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752508"/>
            <a:ext cx="11225049" cy="3677417"/>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Bu teknikler bireylerin öğrenme-öğretme süreci sonunda neyi ne düzeyde öğrendiğinin belirlenmesini amaçlamaktadır. Çoktan seçmeli sorular, açık uçlu sorular, doğru yanlış soruları, boşluk doldurma, eşleştirme geçmişten günümüze sıklıkla kullanılan geleneksel ölçme ve değerlendirme türleri olarak ifade edilebilir. </a:t>
            </a:r>
          </a:p>
          <a:p>
            <a:pPr marL="342900" indent="-342900">
              <a:lnSpc>
                <a:spcPct val="150000"/>
              </a:lnSpc>
              <a:buFont typeface="Arial" panose="020B0604020202020204" pitchFamily="34" charset="0"/>
              <a:buChar char="•"/>
            </a:pP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567340" y="651508"/>
            <a:ext cx="7567864" cy="492443"/>
          </a:xfrm>
          <a:prstGeom prst="rect">
            <a:avLst/>
          </a:prstGeom>
          <a:noFill/>
        </p:spPr>
        <p:txBody>
          <a:bodyPr wrap="square" rtlCol="0">
            <a:spAutoFit/>
          </a:bodyPr>
          <a:lstStyle/>
          <a:p>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Alternatif ölçme değerlendirme araçları</a:t>
            </a:r>
            <a:endParaRPr lang="zh-CN" altLang="en-US"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752508"/>
            <a:ext cx="11225049" cy="2430922"/>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Alternatif ölçme ve değerlendirme araçları yeni yüzyılın değişen öğretim paradigmaları paralelinde ortaya çıkmıştır. Bu yaklaşımdaki teknikler sadece öğrencinin süreç sonundaki öğrenme düzeyini değil, öğrencinin süreç içerisindeki durumunu, gelişimini görmeyi de amaçlamaktadır. </a:t>
            </a: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27498" y="422908"/>
            <a:ext cx="7567864" cy="492443"/>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Gözlem</a:t>
            </a:r>
            <a:endParaRPr lang="zh-CN" altLang="en-US"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grpSp>
        <p:nvGrpSpPr>
          <p:cNvPr id="3" name="组合 1"/>
          <p:cNvGrpSpPr/>
          <p:nvPr/>
        </p:nvGrpSpPr>
        <p:grpSpPr>
          <a:xfrm>
            <a:off x="900753" y="1011737"/>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444336" y="1199056"/>
            <a:ext cx="11225049" cy="4893647"/>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Gözlem, ortamda öğrenci davranışlarının gözlenerek bir kanıya varıldığı tekniktir. Gözlemsel veriler gerçek zamanlıdır ve öğretmenin sınıfta gördüklerini kaydetmesine imkân verir (</a:t>
            </a:r>
            <a:r>
              <a:rPr lang="tr-TR" sz="2600" dirty="0" err="1" smtClean="0">
                <a:latin typeface="Calibri" panose="020F0502020204030204" pitchFamily="34" charset="0"/>
              </a:rPr>
              <a:t>Brahier</a:t>
            </a:r>
            <a:r>
              <a:rPr lang="tr-TR" sz="2600" dirty="0" smtClean="0">
                <a:latin typeface="Calibri" panose="020F0502020204030204" pitchFamily="34" charset="0"/>
              </a:rPr>
              <a:t>, 2001).Gözlem yoluyla öğrencilerin derse katılmaları, sınıf içi etkinliklere katılmaları, problem çözme becerileri, iletişim ve akıl yürütme becerileri, işbirlikli öğrenmede gruba katkıları gibi konular hakkında bilgiler edinilebilir. Gözlem sonuçlarının kaydedilmesi için öğretmenin kendine göre bir format geliştirebileceği gibi (örneğin sınıf oturma planı) hazır kontrol listelerini kullanabilir(Olkun ve Toluk Uçar, 2014).</a:t>
            </a: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1"/>
          <p:cNvSpPr/>
          <p:nvPr/>
        </p:nvSpPr>
        <p:spPr>
          <a:xfrm>
            <a:off x="540589" y="380909"/>
            <a:ext cx="11225049" cy="1830758"/>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Anekdot notları, kontrol listeleri vb. araçlar kullanılarak öğrencilerin hedef davranışı/görevi yerine getirip getirmediği tespit edilebilir. Aşağıda örnek bir kontrol listesi taslağı verilmiştir.</a:t>
            </a:r>
          </a:p>
        </p:txBody>
      </p:sp>
      <p:pic>
        <p:nvPicPr>
          <p:cNvPr id="4" name="3 Resim"/>
          <p:cNvPicPr/>
          <p:nvPr/>
        </p:nvPicPr>
        <p:blipFill>
          <a:blip r:embed="rId2" cstate="print">
            <a:extLst>
              <a:ext uri="{28A0092B-C50C-407E-A947-70E740481C1C}">
                <a14:useLocalDpi xmlns:a14="http://schemas.microsoft.com/office/drawing/2010/main" val="0"/>
              </a:ext>
            </a:extLst>
          </a:blip>
          <a:stretch>
            <a:fillRect/>
          </a:stretch>
        </p:blipFill>
        <p:spPr>
          <a:xfrm>
            <a:off x="2200277" y="2622884"/>
            <a:ext cx="8074692" cy="2851483"/>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2687656" y="735729"/>
            <a:ext cx="7567864" cy="892552"/>
          </a:xfrm>
          <a:prstGeom prst="rect">
            <a:avLst/>
          </a:prstGeom>
          <a:noFill/>
        </p:spPr>
        <p:txBody>
          <a:bodyPr wrap="square" rtlCol="0">
            <a:spAutoFit/>
          </a:bodyPr>
          <a:lstStyle/>
          <a:p>
            <a:r>
              <a:rPr lang="tr-TR" altLang="zh-CN" sz="24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             </a:t>
            </a:r>
            <a:r>
              <a:rPr lang="tr-TR" altLang="zh-CN"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rPr>
              <a:t>Performans Değerlendirme </a:t>
            </a:r>
          </a:p>
          <a:p>
            <a:endParaRPr lang="zh-CN" altLang="en-US" sz="2600" b="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endParaRPr>
          </a:p>
        </p:txBody>
      </p:sp>
      <p:grpSp>
        <p:nvGrpSpPr>
          <p:cNvPr id="3" name="组合 1"/>
          <p:cNvGrpSpPr/>
          <p:nvPr/>
        </p:nvGrpSpPr>
        <p:grpSpPr>
          <a:xfrm>
            <a:off x="900753" y="1348621"/>
            <a:ext cx="11291247" cy="117718"/>
            <a:chOff x="1485900" y="1155700"/>
            <a:chExt cx="10706099" cy="117718"/>
          </a:xfrm>
        </p:grpSpPr>
        <p:sp>
          <p:nvSpPr>
            <p:cNvPr id="6" name="矩形 5"/>
            <p:cNvSpPr/>
            <p:nvPr/>
          </p:nvSpPr>
          <p:spPr>
            <a:xfrm>
              <a:off x="9676262" y="1155700"/>
              <a:ext cx="2515737" cy="10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1485900" y="1227699"/>
              <a:ext cx="8326840" cy="45719"/>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Dikdörtgen 1"/>
          <p:cNvSpPr/>
          <p:nvPr/>
        </p:nvSpPr>
        <p:spPr>
          <a:xfrm>
            <a:off x="504494" y="1644224"/>
            <a:ext cx="11225049" cy="2492990"/>
          </a:xfrm>
          <a:prstGeom prst="rect">
            <a:avLst/>
          </a:prstGeom>
        </p:spPr>
        <p:txBody>
          <a:bodyPr wrap="square">
            <a:spAutoFit/>
          </a:bodyPr>
          <a:lstStyle/>
          <a:p>
            <a:pPr marL="342900" indent="-342900">
              <a:lnSpc>
                <a:spcPct val="150000"/>
              </a:lnSpc>
              <a:buFont typeface="Arial" panose="020B0604020202020204" pitchFamily="34" charset="0"/>
              <a:buChar char="•"/>
            </a:pPr>
            <a:r>
              <a:rPr lang="tr-TR" sz="2600" dirty="0" smtClean="0">
                <a:latin typeface="Calibri" panose="020F0502020204030204" pitchFamily="34" charset="0"/>
              </a:rPr>
              <a:t>       Performans değerlendirme, öğrencilerin bilgi ve becerilerini ortaya koyarak oluşturduğu cevap ve ürünlerin değerlendirilmesidir. Ayrıca öğrencinin yeni bilgiyi yapılandırmasını gerektirir. Performansa dayalı değerlendirme, süreç içine yayılmıştır, zamana bağlı değildir (Topbaş, 2016). </a:t>
            </a:r>
            <a:endParaRPr lang="tr-TR" sz="2600" dirty="0">
              <a:latin typeface="Calibri" panose="020F0502020204030204" pitchFamily="34" charset="0"/>
            </a:endParaRPr>
          </a:p>
        </p:txBody>
      </p:sp>
    </p:spTree>
    <p:extLst>
      <p:ext uri="{BB962C8B-B14F-4D97-AF65-F5344CB8AC3E}">
        <p14:creationId xmlns:p14="http://schemas.microsoft.com/office/powerpoint/2010/main" val="172077589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主题">
  <a:themeElements>
    <a:clrScheme name="工大蓝">
      <a:dk1>
        <a:sysClr val="windowText" lastClr="000000"/>
      </a:dk1>
      <a:lt1>
        <a:sysClr val="window" lastClr="FFFFFF"/>
      </a:lt1>
      <a:dk2>
        <a:srgbClr val="44546A"/>
      </a:dk2>
      <a:lt2>
        <a:srgbClr val="E7E6E6"/>
      </a:lt2>
      <a:accent1>
        <a:srgbClr val="0053A3"/>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onsolas-Verdana">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1627</Words>
  <Application>Microsoft Office PowerPoint</Application>
  <PresentationFormat>Geniş ekran</PresentationFormat>
  <Paragraphs>97</Paragraphs>
  <Slides>31</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31</vt:i4>
      </vt:variant>
    </vt:vector>
  </HeadingPairs>
  <TitlesOfParts>
    <vt:vector size="40" baseType="lpstr">
      <vt:lpstr>微软雅黑</vt:lpstr>
      <vt:lpstr>宋体</vt:lpstr>
      <vt:lpstr>Arial</vt:lpstr>
      <vt:lpstr>Calibri</vt:lpstr>
      <vt:lpstr>Consolas</vt:lpstr>
      <vt:lpstr>华文楷体</vt:lpstr>
      <vt:lpstr>Times New Roman</vt:lpstr>
      <vt:lpstr>Verdana</vt:lpstr>
      <vt:lpstr>Office 主题</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Feyyaz</dc:creator>
  <cp:lastModifiedBy>ronaldinho424</cp:lastModifiedBy>
  <cp:revision>596</cp:revision>
  <dcterms:created xsi:type="dcterms:W3CDTF">2015-10-24T01:57:14Z</dcterms:created>
  <dcterms:modified xsi:type="dcterms:W3CDTF">2021-03-30T14:17:35Z</dcterms:modified>
</cp:coreProperties>
</file>