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59" r:id="rId2"/>
    <p:sldId id="456" r:id="rId3"/>
    <p:sldId id="366" r:id="rId4"/>
    <p:sldId id="367" r:id="rId5"/>
    <p:sldId id="370" r:id="rId6"/>
    <p:sldId id="371" r:id="rId7"/>
    <p:sldId id="372" r:id="rId8"/>
    <p:sldId id="373" r:id="rId9"/>
    <p:sldId id="375" r:id="rId10"/>
    <p:sldId id="376" r:id="rId11"/>
    <p:sldId id="378" r:id="rId12"/>
    <p:sldId id="379" r:id="rId13"/>
    <p:sldId id="380" r:id="rId14"/>
    <p:sldId id="381" r:id="rId15"/>
    <p:sldId id="382" r:id="rId16"/>
    <p:sldId id="383" r:id="rId17"/>
    <p:sldId id="384" r:id="rId18"/>
    <p:sldId id="386" r:id="rId19"/>
    <p:sldId id="387" r:id="rId20"/>
    <p:sldId id="452" r:id="rId21"/>
    <p:sldId id="389" r:id="rId22"/>
    <p:sldId id="390" r:id="rId23"/>
    <p:sldId id="453" r:id="rId24"/>
    <p:sldId id="392" r:id="rId25"/>
    <p:sldId id="393" r:id="rId26"/>
    <p:sldId id="394" r:id="rId27"/>
    <p:sldId id="395" r:id="rId28"/>
    <p:sldId id="398" r:id="rId29"/>
    <p:sldId id="458"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0053A3"/>
    <a:srgbClr val="404040"/>
    <a:srgbClr val="453D3A"/>
    <a:srgbClr val="1A92C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9" autoAdjust="0"/>
    <p:restoredTop sz="94660"/>
  </p:normalViewPr>
  <p:slideViewPr>
    <p:cSldViewPr snapToGrid="0" showGuides="1">
      <p:cViewPr varScale="1">
        <p:scale>
          <a:sx n="117" d="100"/>
          <a:sy n="117" d="100"/>
        </p:scale>
        <p:origin x="-30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F98C7-9395-4E9A-96EC-DE4C39432AA7}" type="datetimeFigureOut">
              <a:rPr lang="zh-CN" altLang="en-US" smtClean="0"/>
              <a:pPr/>
              <a:t>2022/11/26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4DB0-CCE3-4363-801A-A01AADC6398D}" type="slidenum">
              <a:rPr lang="zh-CN" altLang="en-US" smtClean="0"/>
              <a:pPr/>
              <a:t>‹#›</a:t>
            </a:fld>
            <a:endParaRPr lang="zh-CN" altLang="en-US"/>
          </a:p>
        </p:txBody>
      </p:sp>
    </p:spTree>
    <p:extLst>
      <p:ext uri="{BB962C8B-B14F-4D97-AF65-F5344CB8AC3E}">
        <p14:creationId xmlns:p14="http://schemas.microsoft.com/office/powerpoint/2010/main" val="3930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371325" y="387275"/>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19325" y="13527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26675" y="63180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p:cNvSpPr>
            <a:spLocks noGrp="1"/>
          </p:cNvSpPr>
          <p:nvPr>
            <p:ph type="sldNum" sz="quarter" idx="12"/>
          </p:nvPr>
        </p:nvSpPr>
        <p:spPr>
          <a:xfrm>
            <a:off x="10801350" y="6405438"/>
            <a:ext cx="1390650" cy="365125"/>
          </a:xfrm>
        </p:spPr>
        <p:txBody>
          <a:bodyPr/>
          <a:lstStyle>
            <a:lvl1pPr algn="ctr">
              <a:defRPr sz="2000" b="1">
                <a:solidFill>
                  <a:schemeClr val="bg1"/>
                </a:solidFill>
              </a:defRPr>
            </a:lvl1pPr>
          </a:lstStyle>
          <a:p>
            <a:fld id="{51D91E7F-84B6-4064-9D4E-CC7D244BCA04}" type="slidenum">
              <a:rPr lang="zh-CN" altLang="en-US" smtClean="0"/>
              <a:pPr/>
              <a:t>‹#›</a:t>
            </a:fld>
            <a:endParaRPr lang="zh-CN" altLang="en-US" dirty="0"/>
          </a:p>
        </p:txBody>
      </p:sp>
    </p:spTree>
    <p:extLst>
      <p:ext uri="{BB962C8B-B14F-4D97-AF65-F5344CB8AC3E}">
        <p14:creationId xmlns:p14="http://schemas.microsoft.com/office/powerpoint/2010/main" val="2599874314"/>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pos="438" userDrawn="1">
          <p15:clr>
            <a:srgbClr val="FBAE40"/>
          </p15:clr>
        </p15:guide>
        <p15:guide id="4" pos="7242" userDrawn="1">
          <p15:clr>
            <a:srgbClr val="FBAE40"/>
          </p15:clr>
        </p15:guide>
        <p15:guide id="5" orient="horz" pos="346" userDrawn="1">
          <p15:clr>
            <a:srgbClr val="FBAE40"/>
          </p15:clr>
        </p15:guide>
        <p15:guide id="6" orient="horz" pos="397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665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821-51AF-415E-BF5B-CDCDE3466362}" type="datetime1">
              <a:rPr lang="zh-CN" altLang="en-US" smtClean="0"/>
              <a:pPr/>
              <a:t>2022/11/26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pPr/>
              <a:t>‹#›</a:t>
            </a:fld>
            <a:endParaRPr lang="zh-CN" altLang="en-US"/>
          </a:p>
        </p:txBody>
      </p:sp>
    </p:spTree>
    <p:extLst>
      <p:ext uri="{BB962C8B-B14F-4D97-AF65-F5344CB8AC3E}">
        <p14:creationId xmlns:p14="http://schemas.microsoft.com/office/powerpoint/2010/main" val="314606638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0.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matder.org.tr/ilkogretim-okullarinda-kesirlerin-ogretimi-ii-taniya-yonelik-etkinlikler-duzenlem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5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3072" y="2021561"/>
            <a:ext cx="12192000" cy="518886"/>
          </a:xfrm>
          <a:prstGeom prst="rect">
            <a:avLst/>
          </a:prstGeom>
          <a:solidFill>
            <a:srgbClr val="45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172674" y="2075520"/>
            <a:ext cx="324000" cy="32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920674" y="1823520"/>
            <a:ext cx="252000" cy="252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Metin kutusu 18"/>
          <p:cNvSpPr txBox="1"/>
          <p:nvPr/>
        </p:nvSpPr>
        <p:spPr>
          <a:xfrm>
            <a:off x="4132771" y="667547"/>
            <a:ext cx="3995876" cy="477054"/>
          </a:xfrm>
          <a:prstGeom prst="rect">
            <a:avLst/>
          </a:prstGeom>
          <a:noFill/>
        </p:spPr>
        <p:txBody>
          <a:bodyPr wrap="square" rtlCol="0">
            <a:spAutoFit/>
          </a:bodyPr>
          <a:lstStyle/>
          <a:p>
            <a:pPr algn="ctr"/>
            <a:r>
              <a:rPr lang="tr-TR" sz="2500" dirty="0" smtClean="0">
                <a:solidFill>
                  <a:schemeClr val="bg1">
                    <a:lumMod val="50000"/>
                  </a:schemeClr>
                </a:solidFill>
                <a:latin typeface="Times New Roman" panose="02020603050405020304" pitchFamily="18" charset="0"/>
                <a:cs typeface="Times New Roman" panose="02020603050405020304" pitchFamily="18" charset="0"/>
              </a:rPr>
              <a:t>BÖLÜM VIII</a:t>
            </a:r>
          </a:p>
        </p:txBody>
      </p:sp>
      <p:cxnSp>
        <p:nvCxnSpPr>
          <p:cNvPr id="20" name="直接连接符 9"/>
          <p:cNvCxnSpPr/>
          <p:nvPr/>
        </p:nvCxnSpPr>
        <p:spPr>
          <a:xfrm flipH="1">
            <a:off x="2616997" y="1178598"/>
            <a:ext cx="6877318" cy="0"/>
          </a:xfrm>
          <a:prstGeom prst="line">
            <a:avLst/>
          </a:prstGeom>
          <a:ln w="2540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14" name="组合 24"/>
          <p:cNvGrpSpPr/>
          <p:nvPr/>
        </p:nvGrpSpPr>
        <p:grpSpPr>
          <a:xfrm>
            <a:off x="33953" y="1783022"/>
            <a:ext cx="12193512" cy="1203680"/>
            <a:chOff x="-1" y="2037921"/>
            <a:chExt cx="12192763" cy="1791128"/>
          </a:xfrm>
        </p:grpSpPr>
        <p:sp>
          <p:nvSpPr>
            <p:cNvPr id="17" name="矩形 4"/>
            <p:cNvSpPr/>
            <p:nvPr/>
          </p:nvSpPr>
          <p:spPr>
            <a:xfrm>
              <a:off x="762" y="2038350"/>
              <a:ext cx="12192000" cy="17906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6"/>
            <p:cNvSpPr/>
            <p:nvPr/>
          </p:nvSpPr>
          <p:spPr>
            <a:xfrm>
              <a:off x="762" y="2037921"/>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Subtitle 2"/>
          <p:cNvSpPr txBox="1">
            <a:spLocks/>
          </p:cNvSpPr>
          <p:nvPr/>
        </p:nvSpPr>
        <p:spPr>
          <a:xfrm>
            <a:off x="1776549" y="3163614"/>
            <a:ext cx="8255725" cy="3673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80"/>
              </a:spcBef>
              <a:buFont typeface="Arial" panose="020B0604020202020204" pitchFamily="34" charset="0"/>
              <a:buNone/>
              <a:defRPr/>
            </a:pPr>
            <a:r>
              <a:rPr lang="tr-TR" sz="4200" b="1" dirty="0" smtClean="0">
                <a:solidFill>
                  <a:srgbClr val="0070C0"/>
                </a:solidFill>
              </a:rPr>
              <a:t>          </a:t>
            </a:r>
            <a:r>
              <a:rPr lang="tr-TR" sz="3000" b="1" u="sng" dirty="0" smtClean="0">
                <a:solidFill>
                  <a:srgbClr val="FF0000"/>
                </a:solidFill>
              </a:rPr>
              <a:t>Prof. Dr. Veli TOPTAŞ</a:t>
            </a:r>
          </a:p>
          <a:p>
            <a:pPr algn="ctr">
              <a:spcBef>
                <a:spcPts val="580"/>
              </a:spcBef>
              <a:buFont typeface="Arial" panose="020B0604020202020204" pitchFamily="34" charset="0"/>
              <a:buNone/>
              <a:defRPr/>
            </a:pPr>
            <a:r>
              <a:rPr lang="tr-TR" sz="3000" i="1" dirty="0" smtClean="0">
                <a:solidFill>
                  <a:srgbClr val="00B050"/>
                </a:solidFill>
              </a:rPr>
              <a:t>Kırıkkale üniversitesi</a:t>
            </a:r>
          </a:p>
          <a:p>
            <a:pPr algn="ctr">
              <a:spcBef>
                <a:spcPts val="580"/>
              </a:spcBef>
              <a:buFont typeface="Arial" panose="020B0604020202020204" pitchFamily="34" charset="0"/>
              <a:buNone/>
              <a:defRPr/>
            </a:pPr>
            <a:r>
              <a:rPr lang="tr-TR" sz="3000" i="1" dirty="0" smtClean="0">
                <a:solidFill>
                  <a:srgbClr val="00B050"/>
                </a:solidFill>
              </a:rPr>
              <a:t>Eğitim fakültesi</a:t>
            </a:r>
          </a:p>
          <a:p>
            <a:pPr algn="ctr">
              <a:spcBef>
                <a:spcPts val="580"/>
              </a:spcBef>
              <a:buFont typeface="Arial" panose="020B0604020202020204" pitchFamily="34" charset="0"/>
              <a:buNone/>
              <a:defRPr/>
            </a:pPr>
            <a:r>
              <a:rPr lang="tr-TR" sz="2000" b="1" u="sng" dirty="0" smtClean="0">
                <a:solidFill>
                  <a:srgbClr val="0070C0"/>
                </a:solidFill>
              </a:rPr>
              <a:t>vtoptas@gmail.com</a:t>
            </a:r>
            <a:endParaRPr lang="tr-TR" sz="2000" i="1" u="sng" dirty="0" smtClean="0">
              <a:solidFill>
                <a:schemeClr val="tx1">
                  <a:lumMod val="75000"/>
                  <a:lumOff val="25000"/>
                </a:schemeClr>
              </a:solidFill>
            </a:endParaRPr>
          </a:p>
          <a:p>
            <a:pPr algn="ctr">
              <a:spcBef>
                <a:spcPts val="580"/>
              </a:spcBef>
              <a:buFont typeface="Arial" panose="020B0604020202020204" pitchFamily="34" charset="0"/>
              <a:buNone/>
              <a:defRPr/>
            </a:pPr>
            <a:endParaRPr lang="tr-TR" dirty="0" smtClean="0"/>
          </a:p>
          <a:p>
            <a:pPr algn="ctr">
              <a:spcBef>
                <a:spcPts val="580"/>
              </a:spcBef>
              <a:buFont typeface="Arial" panose="020B0604020202020204" pitchFamily="34" charset="0"/>
              <a:buNone/>
              <a:defRPr/>
            </a:pPr>
            <a:r>
              <a:rPr lang="tr-TR" sz="2400" b="1" i="1" dirty="0" smtClean="0">
                <a:solidFill>
                  <a:srgbClr val="00B050"/>
                </a:solidFill>
              </a:rPr>
              <a:t>velitoptas32                 </a:t>
            </a:r>
            <a:r>
              <a:rPr lang="tr-TR" sz="2400" b="1" i="1" dirty="0" err="1">
                <a:solidFill>
                  <a:srgbClr val="00B050"/>
                </a:solidFill>
              </a:rPr>
              <a:t>V</a:t>
            </a:r>
            <a:r>
              <a:rPr lang="tr-TR" sz="2400" b="1" i="1" dirty="0" err="1" smtClean="0">
                <a:solidFill>
                  <a:srgbClr val="00B050"/>
                </a:solidFill>
              </a:rPr>
              <a:t>eliProf</a:t>
            </a:r>
            <a:endParaRPr lang="tr-TR" sz="2400" b="1" i="1" dirty="0" smtClean="0">
              <a:solidFill>
                <a:srgbClr val="00B050"/>
              </a:solidFill>
            </a:endParaRPr>
          </a:p>
          <a:p>
            <a:pPr algn="ctr">
              <a:spcBef>
                <a:spcPts val="580"/>
              </a:spcBef>
              <a:buFont typeface="Arial" panose="020B0604020202020204" pitchFamily="34" charset="0"/>
              <a:buNone/>
              <a:defRPr/>
            </a:pPr>
            <a:endParaRPr lang="tr-TR" sz="3300" i="1" dirty="0" smtClean="0">
              <a:solidFill>
                <a:srgbClr val="FF0000"/>
              </a:solidFill>
            </a:endParaRPr>
          </a:p>
          <a:p>
            <a:pPr algn="ctr">
              <a:spcBef>
                <a:spcPts val="580"/>
              </a:spcBef>
              <a:buFont typeface="Arial" panose="020B0604020202020204" pitchFamily="34" charset="0"/>
              <a:buNone/>
              <a:defRPr/>
            </a:pPr>
            <a:endParaRPr lang="tr-TR" sz="2000" i="1" dirty="0" smtClean="0">
              <a:solidFill>
                <a:srgbClr val="FF0000"/>
              </a:solidFill>
            </a:endParaRPr>
          </a:p>
          <a:p>
            <a:pPr>
              <a:spcBef>
                <a:spcPts val="580"/>
              </a:spcBef>
              <a:buFont typeface="Arial" panose="020B0604020202020204" pitchFamily="34" charset="0"/>
              <a:buNone/>
              <a:defRPr/>
            </a:pPr>
            <a:endParaRPr lang="tr-TR" sz="5800" dirty="0" smtClean="0">
              <a:solidFill>
                <a:schemeClr val="tx1">
                  <a:lumMod val="75000"/>
                  <a:lumOff val="25000"/>
                </a:schemeClr>
              </a:solidFill>
            </a:endParaRPr>
          </a:p>
          <a:p>
            <a:pPr>
              <a:spcBef>
                <a:spcPts val="580"/>
              </a:spcBef>
              <a:buFont typeface="Arial" panose="020B0604020202020204" pitchFamily="34" charset="0"/>
              <a:buNone/>
              <a:defRPr/>
            </a:pPr>
            <a:endParaRPr lang="tr-TR" sz="5800" dirty="0">
              <a:solidFill>
                <a:schemeClr val="tx1">
                  <a:lumMod val="75000"/>
                  <a:lumOff val="25000"/>
                </a:schemeClr>
              </a:solidFill>
            </a:endParaRPr>
          </a:p>
        </p:txBody>
      </p:sp>
      <p:pic>
        <p:nvPicPr>
          <p:cNvPr id="18"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2375" y="5292220"/>
            <a:ext cx="10604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Dikdörtgen 24"/>
          <p:cNvSpPr/>
          <p:nvPr/>
        </p:nvSpPr>
        <p:spPr>
          <a:xfrm>
            <a:off x="198633" y="1676719"/>
            <a:ext cx="12105857" cy="906915"/>
          </a:xfrm>
          <a:prstGeom prst="rect">
            <a:avLst/>
          </a:prstGeom>
        </p:spPr>
        <p:txBody>
          <a:bodyPr wrap="square">
            <a:spAutoFit/>
          </a:bodyPr>
          <a:lstStyle/>
          <a:p>
            <a:pPr algn="ctr">
              <a:lnSpc>
                <a:spcPct val="150000"/>
              </a:lnSpc>
            </a:pPr>
            <a:r>
              <a:rPr lang="tr-TR" sz="4000" b="1"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KESİRLER VE ÖĞRETİMİ</a:t>
            </a:r>
            <a:endParaRPr lang="tr-TR" sz="40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411" y="5147757"/>
            <a:ext cx="1133475" cy="1133475"/>
          </a:xfrm>
          <a:prstGeom prst="rect">
            <a:avLst/>
          </a:prstGeom>
        </p:spPr>
      </p:pic>
    </p:spTree>
    <p:extLst>
      <p:ext uri="{BB962C8B-B14F-4D97-AF65-F5344CB8AC3E}">
        <p14:creationId xmlns:p14="http://schemas.microsoft.com/office/powerpoint/2010/main" val="3161820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10" presetClass="entr" presetSubtype="0" fill="hold" grpId="0" nodeType="withEffect">
                                  <p:stCondLst>
                                    <p:cond delay="16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10</a:t>
            </a:fld>
            <a:endParaRPr lang="zh-CN" altLang="en-US" dirty="0"/>
          </a:p>
        </p:txBody>
      </p:sp>
      <p:sp>
        <p:nvSpPr>
          <p:cNvPr id="4" name="Dikdörtgen 3"/>
          <p:cNvSpPr/>
          <p:nvPr/>
        </p:nvSpPr>
        <p:spPr>
          <a:xfrm>
            <a:off x="3444372" y="275699"/>
            <a:ext cx="3082552" cy="399789"/>
          </a:xfrm>
          <a:prstGeom prst="rect">
            <a:avLst/>
          </a:prstGeom>
        </p:spPr>
        <p:txBody>
          <a:bodyPr wrap="square">
            <a:spAutoFit/>
          </a:bodyPr>
          <a:lstStyle/>
          <a:p>
            <a:pPr indent="449580" algn="just">
              <a:lnSpc>
                <a:spcPct val="111000"/>
              </a:lnSpc>
              <a:spcAft>
                <a:spcPts val="0"/>
              </a:spcAft>
            </a:pPr>
            <a:r>
              <a:rPr lang="tr-TR" b="1" dirty="0" smtClean="0">
                <a:latin typeface="Times New Roman" panose="02020603050405020304" pitchFamily="18" charset="0"/>
                <a:ea typeface="Times New Roman" panose="02020603050405020304" pitchFamily="18" charset="0"/>
              </a:rPr>
              <a:t>3</a:t>
            </a:r>
            <a:r>
              <a:rPr lang="tr-TR" b="1" dirty="0">
                <a:latin typeface="Times New Roman" panose="02020603050405020304" pitchFamily="18" charset="0"/>
                <a:ea typeface="Times New Roman" panose="02020603050405020304" pitchFamily="18" charset="0"/>
              </a:rPr>
              <a:t>. Kesir Modelleri</a:t>
            </a:r>
            <a:endParaRPr lang="tr-TR" sz="1400" dirty="0">
              <a:effectLst/>
              <a:latin typeface="Times New Roman" panose="02020603050405020304" pitchFamily="18" charset="0"/>
              <a:ea typeface="Times New Roman" panose="02020603050405020304" pitchFamily="18" charset="0"/>
            </a:endParaRPr>
          </a:p>
        </p:txBody>
      </p:sp>
      <p:sp>
        <p:nvSpPr>
          <p:cNvPr id="5" name="Dikdörtgen 4"/>
          <p:cNvSpPr/>
          <p:nvPr/>
        </p:nvSpPr>
        <p:spPr>
          <a:xfrm>
            <a:off x="357352" y="725411"/>
            <a:ext cx="7609489" cy="858055"/>
          </a:xfrm>
          <a:prstGeom prst="rect">
            <a:avLst/>
          </a:prstGeom>
        </p:spPr>
        <p:txBody>
          <a:bodyPr wrap="square">
            <a:spAutoFit/>
          </a:bodyPr>
          <a:lstStyle/>
          <a:p>
            <a:pPr indent="449580" algn="just">
              <a:lnSpc>
                <a:spcPct val="111000"/>
              </a:lnSpc>
              <a:spcAft>
                <a:spcPts val="0"/>
              </a:spcAft>
            </a:pPr>
            <a:r>
              <a:rPr lang="tr-TR" sz="1600" b="1" dirty="0" smtClean="0">
                <a:latin typeface="Times New Roman" panose="02020603050405020304" pitchFamily="18" charset="0"/>
                <a:ea typeface="Times New Roman" panose="02020603050405020304" pitchFamily="18" charset="0"/>
              </a:rPr>
              <a:t>Alan </a:t>
            </a:r>
            <a:r>
              <a:rPr lang="tr-TR" sz="1600" b="1" dirty="0">
                <a:latin typeface="Times New Roman" panose="02020603050405020304" pitchFamily="18" charset="0"/>
                <a:ea typeface="Times New Roman" panose="02020603050405020304" pitchFamily="18" charset="0"/>
              </a:rPr>
              <a:t>(Bölge) </a:t>
            </a:r>
            <a:r>
              <a:rPr lang="tr-TR" sz="1600" b="1" dirty="0" smtClean="0">
                <a:latin typeface="Times New Roman" panose="02020603050405020304" pitchFamily="18" charset="0"/>
                <a:ea typeface="Times New Roman" panose="02020603050405020304" pitchFamily="18" charset="0"/>
              </a:rPr>
              <a:t>modeli</a:t>
            </a:r>
            <a:endParaRPr lang="tr-TR" sz="1600" dirty="0">
              <a:latin typeface="Times New Roman" panose="02020603050405020304" pitchFamily="18" charset="0"/>
              <a:ea typeface="Times New Roman" panose="02020603050405020304" pitchFamily="18" charset="0"/>
            </a:endParaRPr>
          </a:p>
          <a:p>
            <a:pPr algn="just"/>
            <a:r>
              <a:rPr lang="tr-TR" sz="1600" dirty="0" smtClean="0">
                <a:latin typeface="Times New Roman" panose="02020603050405020304" pitchFamily="18" charset="0"/>
                <a:ea typeface="Times New Roman" panose="02020603050405020304" pitchFamily="18" charset="0"/>
              </a:rPr>
              <a:t>Bu </a:t>
            </a:r>
            <a:r>
              <a:rPr lang="tr-TR" sz="1600" dirty="0">
                <a:latin typeface="Times New Roman" panose="02020603050405020304" pitchFamily="18" charset="0"/>
                <a:ea typeface="Times New Roman" panose="02020603050405020304" pitchFamily="18" charset="0"/>
              </a:rPr>
              <a:t>tip modellemede eşit paylaşım gösterimi önemlidir. Alan modelinde, bütünün her bir parçasının eşit büyüklükte olması gerektiğine dikkat çekilmelidir (</a:t>
            </a:r>
            <a:r>
              <a:rPr lang="tr-TR" sz="1600" dirty="0" err="1">
                <a:latin typeface="Times New Roman" panose="02020603050405020304" pitchFamily="18" charset="0"/>
                <a:ea typeface="Times New Roman" panose="02020603050405020304" pitchFamily="18" charset="0"/>
              </a:rPr>
              <a:t>Witzel</a:t>
            </a:r>
            <a:r>
              <a:rPr lang="tr-TR" sz="1600" dirty="0">
                <a:latin typeface="Times New Roman" panose="02020603050405020304" pitchFamily="18" charset="0"/>
                <a:ea typeface="Times New Roman" panose="02020603050405020304" pitchFamily="18" charset="0"/>
              </a:rPr>
              <a:t> ve </a:t>
            </a:r>
            <a:r>
              <a:rPr lang="tr-TR" sz="1600" dirty="0" err="1">
                <a:latin typeface="Times New Roman" panose="02020603050405020304" pitchFamily="18" charset="0"/>
                <a:ea typeface="Times New Roman" panose="02020603050405020304" pitchFamily="18" charset="0"/>
              </a:rPr>
              <a:t>Little</a:t>
            </a:r>
            <a:r>
              <a:rPr lang="tr-TR" sz="1600" dirty="0">
                <a:latin typeface="Times New Roman" panose="02020603050405020304" pitchFamily="18" charset="0"/>
                <a:ea typeface="Times New Roman" panose="02020603050405020304" pitchFamily="18" charset="0"/>
              </a:rPr>
              <a:t>, 2018). </a:t>
            </a:r>
            <a:endParaRPr lang="tr-TR" sz="1600" dirty="0"/>
          </a:p>
        </p:txBody>
      </p:sp>
      <p:pic>
        <p:nvPicPr>
          <p:cNvPr id="6" name="Resim 5"/>
          <p:cNvPicPr/>
          <p:nvPr/>
        </p:nvPicPr>
        <p:blipFill>
          <a:blip r:embed="rId2"/>
          <a:srcRect/>
          <a:stretch>
            <a:fillRect/>
          </a:stretch>
        </p:blipFill>
        <p:spPr bwMode="auto">
          <a:xfrm>
            <a:off x="8418785" y="833144"/>
            <a:ext cx="2991802" cy="907978"/>
          </a:xfrm>
          <a:prstGeom prst="rect">
            <a:avLst/>
          </a:prstGeom>
          <a:noFill/>
          <a:ln w="9525">
            <a:noFill/>
            <a:miter lim="800000"/>
            <a:headEnd/>
            <a:tailEnd/>
          </a:ln>
        </p:spPr>
      </p:pic>
      <p:sp>
        <p:nvSpPr>
          <p:cNvPr id="7" name="Dikdörtgen 6"/>
          <p:cNvSpPr/>
          <p:nvPr/>
        </p:nvSpPr>
        <p:spPr>
          <a:xfrm>
            <a:off x="357352" y="1761332"/>
            <a:ext cx="7609489" cy="1104277"/>
          </a:xfrm>
          <a:prstGeom prst="rect">
            <a:avLst/>
          </a:prstGeom>
        </p:spPr>
        <p:txBody>
          <a:bodyPr wrap="square">
            <a:spAutoFit/>
          </a:bodyPr>
          <a:lstStyle/>
          <a:p>
            <a:pPr indent="449580" algn="just">
              <a:lnSpc>
                <a:spcPct val="111000"/>
              </a:lnSpc>
              <a:spcAft>
                <a:spcPts val="0"/>
              </a:spcAft>
            </a:pPr>
            <a:r>
              <a:rPr lang="tr-TR" sz="1600" b="1" dirty="0">
                <a:latin typeface="Times New Roman" panose="02020603050405020304" pitchFamily="18" charset="0"/>
                <a:ea typeface="Times New Roman" panose="02020603050405020304" pitchFamily="18" charset="0"/>
              </a:rPr>
              <a:t>Küme </a:t>
            </a:r>
            <a:r>
              <a:rPr lang="tr-TR" sz="1600" b="1" dirty="0" smtClean="0">
                <a:latin typeface="Times New Roman" panose="02020603050405020304" pitchFamily="18" charset="0"/>
                <a:ea typeface="Times New Roman" panose="02020603050405020304" pitchFamily="18" charset="0"/>
              </a:rPr>
              <a:t>Modeli</a:t>
            </a:r>
            <a:endParaRPr lang="tr-TR" sz="1600" dirty="0">
              <a:latin typeface="Times New Roman" panose="02020603050405020304" pitchFamily="18" charset="0"/>
              <a:ea typeface="Times New Roman" panose="02020603050405020304" pitchFamily="18" charset="0"/>
            </a:endParaRPr>
          </a:p>
          <a:p>
            <a:pPr algn="just"/>
            <a:r>
              <a:rPr lang="tr-TR" sz="1600" dirty="0">
                <a:latin typeface="Times New Roman" panose="02020603050405020304" pitchFamily="18" charset="0"/>
                <a:ea typeface="Times New Roman" panose="02020603050405020304" pitchFamily="18" charset="0"/>
              </a:rPr>
              <a:t>Küme modelinde, bir kümede bulunan nesnelerin bir bölümü temsil edilir. </a:t>
            </a:r>
            <a:r>
              <a:rPr lang="tr-TR" sz="1600" dirty="0" smtClean="0">
                <a:latin typeface="Times New Roman" panose="02020603050405020304" pitchFamily="18" charset="0"/>
                <a:ea typeface="Times New Roman" panose="02020603050405020304" pitchFamily="18" charset="0"/>
              </a:rPr>
              <a:t>Bu </a:t>
            </a:r>
            <a:r>
              <a:rPr lang="tr-TR" sz="1600" dirty="0">
                <a:latin typeface="Times New Roman" panose="02020603050405020304" pitchFamily="18" charset="0"/>
                <a:ea typeface="Times New Roman" panose="02020603050405020304" pitchFamily="18" charset="0"/>
              </a:rPr>
              <a:t>modelde kümede bulunan elemanlar bütünü oluştururken bu kümenin alt kümesi olan bir grup nesne ise kesri </a:t>
            </a:r>
            <a:r>
              <a:rPr lang="tr-TR" sz="1600" dirty="0" smtClean="0">
                <a:latin typeface="Times New Roman" panose="02020603050405020304" pitchFamily="18" charset="0"/>
                <a:ea typeface="Times New Roman" panose="02020603050405020304" pitchFamily="18" charset="0"/>
              </a:rPr>
              <a:t>oluşturur</a:t>
            </a:r>
            <a:r>
              <a:rPr lang="tr-TR" sz="1600" dirty="0">
                <a:latin typeface="Times New Roman" panose="02020603050405020304" pitchFamily="18" charset="0"/>
                <a:ea typeface="Times New Roman" panose="02020603050405020304" pitchFamily="18" charset="0"/>
              </a:rPr>
              <a:t> </a:t>
            </a:r>
            <a:r>
              <a:rPr lang="tr-TR" sz="1600" dirty="0" smtClean="0">
                <a:latin typeface="Times New Roman" panose="02020603050405020304" pitchFamily="18" charset="0"/>
                <a:ea typeface="Times New Roman" panose="02020603050405020304" pitchFamily="18" charset="0"/>
              </a:rPr>
              <a:t>(Olkun </a:t>
            </a:r>
            <a:r>
              <a:rPr lang="tr-TR" sz="1600" dirty="0">
                <a:latin typeface="Times New Roman" panose="02020603050405020304" pitchFamily="18" charset="0"/>
                <a:ea typeface="Times New Roman" panose="02020603050405020304" pitchFamily="18" charset="0"/>
              </a:rPr>
              <a:t>ve Toluk Uçar, 2018</a:t>
            </a:r>
            <a:r>
              <a:rPr lang="tr-TR" sz="1600" dirty="0" smtClean="0">
                <a:latin typeface="Times New Roman" panose="02020603050405020304" pitchFamily="18" charset="0"/>
                <a:ea typeface="Times New Roman" panose="02020603050405020304" pitchFamily="18" charset="0"/>
              </a:rPr>
              <a:t>).</a:t>
            </a:r>
            <a:endParaRPr lang="tr-TR" sz="1600" dirty="0"/>
          </a:p>
        </p:txBody>
      </p:sp>
      <p:pic>
        <p:nvPicPr>
          <p:cNvPr id="8" name="Resim 7"/>
          <p:cNvPicPr/>
          <p:nvPr/>
        </p:nvPicPr>
        <p:blipFill>
          <a:blip r:embed="rId3"/>
          <a:srcRect/>
          <a:stretch>
            <a:fillRect/>
          </a:stretch>
        </p:blipFill>
        <p:spPr bwMode="auto">
          <a:xfrm>
            <a:off x="8334703" y="1845164"/>
            <a:ext cx="3413563" cy="1020445"/>
          </a:xfrm>
          <a:prstGeom prst="rect">
            <a:avLst/>
          </a:prstGeom>
          <a:noFill/>
          <a:ln w="9525">
            <a:noFill/>
            <a:miter lim="800000"/>
            <a:headEnd/>
            <a:tailEnd/>
          </a:ln>
        </p:spPr>
      </p:pic>
      <p:sp>
        <p:nvSpPr>
          <p:cNvPr id="9" name="Dikdörtgen 8"/>
          <p:cNvSpPr/>
          <p:nvPr/>
        </p:nvSpPr>
        <p:spPr>
          <a:xfrm>
            <a:off x="357352" y="3280159"/>
            <a:ext cx="7683062" cy="912173"/>
          </a:xfrm>
          <a:prstGeom prst="rect">
            <a:avLst/>
          </a:prstGeom>
        </p:spPr>
        <p:txBody>
          <a:bodyPr wrap="square">
            <a:spAutoFit/>
          </a:bodyPr>
          <a:lstStyle/>
          <a:p>
            <a:pPr indent="449580" algn="just">
              <a:lnSpc>
                <a:spcPct val="111000"/>
              </a:lnSpc>
              <a:spcAft>
                <a:spcPts val="0"/>
              </a:spcAft>
            </a:pPr>
            <a:r>
              <a:rPr lang="tr-TR" sz="1600" b="1" dirty="0">
                <a:latin typeface="Times New Roman" panose="02020603050405020304" pitchFamily="18" charset="0"/>
                <a:ea typeface="Times New Roman" panose="02020603050405020304" pitchFamily="18" charset="0"/>
              </a:rPr>
              <a:t>Sayı doğrusu </a:t>
            </a:r>
            <a:r>
              <a:rPr lang="tr-TR" sz="1600" b="1" dirty="0" smtClean="0">
                <a:latin typeface="Times New Roman" panose="02020603050405020304" pitchFamily="18" charset="0"/>
                <a:ea typeface="Times New Roman" panose="02020603050405020304" pitchFamily="18" charset="0"/>
              </a:rPr>
              <a:t>modeli</a:t>
            </a:r>
          </a:p>
          <a:p>
            <a:pPr indent="449580" algn="just">
              <a:lnSpc>
                <a:spcPct val="111000"/>
              </a:lnSpc>
              <a:spcAft>
                <a:spcPts val="0"/>
              </a:spcAft>
            </a:pPr>
            <a:r>
              <a:rPr lang="tr-TR" sz="1600" dirty="0" smtClean="0">
                <a:latin typeface="Times New Roman" panose="02020603050405020304" pitchFamily="18" charset="0"/>
                <a:ea typeface="Times New Roman" panose="02020603050405020304" pitchFamily="18" charset="0"/>
              </a:rPr>
              <a:t>Kesirlerin </a:t>
            </a:r>
            <a:r>
              <a:rPr lang="tr-TR" sz="1600" dirty="0">
                <a:latin typeface="Times New Roman" panose="02020603050405020304" pitchFamily="18" charset="0"/>
                <a:ea typeface="Times New Roman" panose="02020603050405020304" pitchFamily="18" charset="0"/>
              </a:rPr>
              <a:t>gösteriminde kullanılan sayı doğrusu modelini çizme çalışmalarında bütünün eş parçalara ayrılması gerektiği önemle </a:t>
            </a:r>
            <a:r>
              <a:rPr lang="tr-TR" sz="1600" dirty="0" smtClean="0">
                <a:latin typeface="Times New Roman" panose="02020603050405020304" pitchFamily="18" charset="0"/>
                <a:ea typeface="Times New Roman" panose="02020603050405020304" pitchFamily="18" charset="0"/>
              </a:rPr>
              <a:t>vurgulanmalıdır</a:t>
            </a:r>
            <a:r>
              <a:rPr lang="tr-TR" sz="1600" dirty="0">
                <a:latin typeface="Times New Roman" panose="02020603050405020304" pitchFamily="18" charset="0"/>
                <a:ea typeface="Times New Roman" panose="02020603050405020304" pitchFamily="18" charset="0"/>
              </a:rPr>
              <a:t> </a:t>
            </a:r>
            <a:r>
              <a:rPr lang="tr-TR" sz="1600" dirty="0" smtClean="0">
                <a:latin typeface="Times New Roman" panose="02020603050405020304" pitchFamily="18" charset="0"/>
                <a:ea typeface="Times New Roman" panose="02020603050405020304" pitchFamily="18" charset="0"/>
              </a:rPr>
              <a:t>(</a:t>
            </a:r>
            <a:r>
              <a:rPr lang="tr-TR" sz="1600" dirty="0" err="1" smtClean="0">
                <a:latin typeface="Times New Roman" panose="02020603050405020304" pitchFamily="18" charset="0"/>
                <a:ea typeface="Times New Roman" panose="02020603050405020304" pitchFamily="18" charset="0"/>
              </a:rPr>
              <a:t>Pesen</a:t>
            </a:r>
            <a:r>
              <a:rPr lang="tr-TR" sz="1600" dirty="0">
                <a:latin typeface="Times New Roman" panose="02020603050405020304" pitchFamily="18" charset="0"/>
                <a:ea typeface="Times New Roman" panose="02020603050405020304" pitchFamily="18" charset="0"/>
              </a:rPr>
              <a:t>, 2008).</a:t>
            </a:r>
            <a:endParaRPr lang="tr-TR" sz="1600" dirty="0">
              <a:effectLst/>
              <a:latin typeface="Times New Roman" panose="02020603050405020304" pitchFamily="18" charset="0"/>
              <a:ea typeface="Times New Roman" panose="02020603050405020304" pitchFamily="18" charset="0"/>
            </a:endParaRPr>
          </a:p>
        </p:txBody>
      </p:sp>
      <p:pic>
        <p:nvPicPr>
          <p:cNvPr id="10" name="Resim 9"/>
          <p:cNvPicPr/>
          <p:nvPr/>
        </p:nvPicPr>
        <p:blipFill>
          <a:blip r:embed="rId4"/>
          <a:srcRect/>
          <a:stretch>
            <a:fillRect/>
          </a:stretch>
        </p:blipFill>
        <p:spPr bwMode="auto">
          <a:xfrm>
            <a:off x="8334703" y="3280159"/>
            <a:ext cx="3413563" cy="1083310"/>
          </a:xfrm>
          <a:prstGeom prst="rect">
            <a:avLst/>
          </a:prstGeom>
          <a:noFill/>
          <a:ln w="9525">
            <a:noFill/>
            <a:miter lim="800000"/>
            <a:headEnd/>
            <a:tailEnd/>
          </a:ln>
        </p:spPr>
      </p:pic>
      <p:sp>
        <p:nvSpPr>
          <p:cNvPr id="11" name="Dikdörtgen 10"/>
          <p:cNvSpPr/>
          <p:nvPr/>
        </p:nvSpPr>
        <p:spPr>
          <a:xfrm>
            <a:off x="357351" y="4710310"/>
            <a:ext cx="7609489" cy="1438535"/>
          </a:xfrm>
          <a:prstGeom prst="rect">
            <a:avLst/>
          </a:prstGeom>
        </p:spPr>
        <p:txBody>
          <a:bodyPr wrap="square">
            <a:spAutoFit/>
          </a:bodyPr>
          <a:lstStyle/>
          <a:p>
            <a:pPr indent="457200" algn="just">
              <a:lnSpc>
                <a:spcPct val="111000"/>
              </a:lnSpc>
              <a:spcAft>
                <a:spcPts val="0"/>
              </a:spcAft>
            </a:pPr>
            <a:r>
              <a:rPr lang="tr-TR" sz="1600" b="1" dirty="0">
                <a:latin typeface="Times New Roman" panose="02020603050405020304" pitchFamily="18" charset="0"/>
                <a:ea typeface="Times New Roman" panose="02020603050405020304" pitchFamily="18" charset="0"/>
              </a:rPr>
              <a:t>Hacim </a:t>
            </a:r>
            <a:r>
              <a:rPr lang="tr-TR" sz="1600" b="1" dirty="0" smtClean="0">
                <a:latin typeface="Times New Roman" panose="02020603050405020304" pitchFamily="18" charset="0"/>
                <a:ea typeface="Times New Roman" panose="02020603050405020304" pitchFamily="18" charset="0"/>
              </a:rPr>
              <a:t>modeli</a:t>
            </a:r>
            <a:r>
              <a:rPr lang="tr-TR" sz="1600" dirty="0" smtClean="0">
                <a:latin typeface="Times New Roman" panose="02020603050405020304" pitchFamily="18" charset="0"/>
                <a:ea typeface="Times New Roman" panose="02020603050405020304" pitchFamily="18" charset="0"/>
              </a:rPr>
              <a:t> </a:t>
            </a:r>
          </a:p>
          <a:p>
            <a:pPr indent="457200" algn="just">
              <a:lnSpc>
                <a:spcPct val="111000"/>
              </a:lnSpc>
              <a:spcAft>
                <a:spcPts val="0"/>
              </a:spcAft>
            </a:pPr>
            <a:r>
              <a:rPr lang="tr-TR" sz="1600" dirty="0" smtClean="0">
                <a:latin typeface="Times New Roman" panose="02020603050405020304" pitchFamily="18" charset="0"/>
                <a:ea typeface="Times New Roman" panose="02020603050405020304" pitchFamily="18" charset="0"/>
              </a:rPr>
              <a:t>Kesirler </a:t>
            </a:r>
            <a:r>
              <a:rPr lang="tr-TR" sz="1600" dirty="0">
                <a:latin typeface="Times New Roman" panose="02020603050405020304" pitchFamily="18" charset="0"/>
                <a:ea typeface="Times New Roman" panose="02020603050405020304" pitchFamily="18" charset="0"/>
              </a:rPr>
              <a:t>konusunda sıvı, gaz gibi maddelerle dolu cisimlerin hacimlerini bulmaya yönelik problemlerde hacim modelinden yararlanılabilir (</a:t>
            </a:r>
            <a:r>
              <a:rPr lang="tr-TR" sz="1600" dirty="0" err="1">
                <a:latin typeface="Times New Roman" panose="02020603050405020304" pitchFamily="18" charset="0"/>
                <a:ea typeface="Times New Roman" panose="02020603050405020304" pitchFamily="18" charset="0"/>
              </a:rPr>
              <a:t>Pesen</a:t>
            </a:r>
            <a:r>
              <a:rPr lang="tr-TR" sz="1600" dirty="0">
                <a:latin typeface="Times New Roman" panose="02020603050405020304" pitchFamily="18" charset="0"/>
                <a:ea typeface="Times New Roman" panose="02020603050405020304" pitchFamily="18" charset="0"/>
              </a:rPr>
              <a:t>, 2020). Hacim modeli ile ilgili problemlerde günlük yaşamdan somut örnekler seçilmesine ve problemin görsellerle somutlaştırılmasına dikkat edilmelidir.</a:t>
            </a:r>
            <a:endParaRPr lang="tr-TR" sz="1600" dirty="0">
              <a:effectLst/>
              <a:latin typeface="Times New Roman" panose="02020603050405020304" pitchFamily="18" charset="0"/>
              <a:ea typeface="Times New Roman" panose="02020603050405020304" pitchFamily="18" charset="0"/>
            </a:endParaRPr>
          </a:p>
        </p:txBody>
      </p:sp>
      <p:pic>
        <p:nvPicPr>
          <p:cNvPr id="12" name="Resim 11"/>
          <p:cNvPicPr/>
          <p:nvPr/>
        </p:nvPicPr>
        <p:blipFill>
          <a:blip r:embed="rId5"/>
          <a:srcRect/>
          <a:stretch>
            <a:fillRect/>
          </a:stretch>
        </p:blipFill>
        <p:spPr bwMode="auto">
          <a:xfrm>
            <a:off x="9501351" y="4710310"/>
            <a:ext cx="1137667" cy="1500098"/>
          </a:xfrm>
          <a:prstGeom prst="rect">
            <a:avLst/>
          </a:prstGeom>
          <a:noFill/>
          <a:ln w="9525">
            <a:noFill/>
            <a:miter lim="800000"/>
            <a:headEnd/>
            <a:tailEnd/>
          </a:ln>
          <a:effectLst/>
        </p:spPr>
      </p:pic>
    </p:spTree>
    <p:extLst>
      <p:ext uri="{BB962C8B-B14F-4D97-AF65-F5344CB8AC3E}">
        <p14:creationId xmlns:p14="http://schemas.microsoft.com/office/powerpoint/2010/main" val="485861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11</a:t>
            </a:fld>
            <a:endParaRPr lang="zh-CN" altLang="en-US" dirty="0"/>
          </a:p>
        </p:txBody>
      </p:sp>
      <p:sp>
        <p:nvSpPr>
          <p:cNvPr id="4" name="Dikdörtgen 3"/>
          <p:cNvSpPr/>
          <p:nvPr/>
        </p:nvSpPr>
        <p:spPr>
          <a:xfrm>
            <a:off x="739339" y="336556"/>
            <a:ext cx="10757336" cy="1846659"/>
          </a:xfrm>
          <a:prstGeom prst="rect">
            <a:avLst/>
          </a:prstGeom>
        </p:spPr>
        <p:txBody>
          <a:bodyPr wrap="square">
            <a:spAutoFit/>
          </a:bodyPr>
          <a:lstStyle/>
          <a:p>
            <a:pPr algn="ctr"/>
            <a:r>
              <a:rPr lang="tr-TR" b="1" dirty="0" smtClean="0">
                <a:latin typeface="Times New Roman" panose="02020603050405020304" pitchFamily="18" charset="0"/>
                <a:ea typeface="Times New Roman" panose="02020603050405020304" pitchFamily="18" charset="0"/>
              </a:rPr>
              <a:t>	4</a:t>
            </a:r>
            <a:r>
              <a:rPr lang="tr-TR" b="1" dirty="0">
                <a:latin typeface="Times New Roman" panose="02020603050405020304" pitchFamily="18" charset="0"/>
                <a:ea typeface="Times New Roman" panose="02020603050405020304" pitchFamily="18" charset="0"/>
              </a:rPr>
              <a:t>. Kesir Çeşitleri ve Öğretimi</a:t>
            </a:r>
            <a:endParaRPr lang="tr-TR" dirty="0">
              <a:latin typeface="Times New Roman" panose="02020603050405020304" pitchFamily="18" charset="0"/>
              <a:ea typeface="Times New Roman" panose="02020603050405020304" pitchFamily="18" charset="0"/>
            </a:endParaRPr>
          </a:p>
          <a:p>
            <a:pPr algn="just"/>
            <a:r>
              <a:rPr lang="tr-TR" sz="16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tr-TR" sz="16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ea typeface="Times New Roman" panose="02020603050405020304" pitchFamily="18" charset="0"/>
                <a:cs typeface="Times New Roman" panose="02020603050405020304" pitchFamily="18" charset="0"/>
              </a:rPr>
              <a:t>Dördüncü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sınıfta kesir çeşitlerinin öğretimine geçilir. </a:t>
            </a:r>
            <a:r>
              <a:rPr lang="tr-TR" sz="1600" dirty="0" smtClean="0">
                <a:latin typeface="Times New Roman" panose="02020603050405020304" pitchFamily="18" charset="0"/>
                <a:ea typeface="Times New Roman" panose="02020603050405020304" pitchFamily="18" charset="0"/>
                <a:cs typeface="Times New Roman" panose="02020603050405020304" pitchFamily="18" charset="0"/>
              </a:rPr>
              <a:t>Kesirler</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pay ve paydadaki değerlerin büyüklük ve küçüklüğüne göre adlandırılır (Van De </a:t>
            </a: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Walle</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Karp</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ve Bay-Williams, 2016). Başka bir deyişle, öğrencilerin kesir çeşitlerini belirlerken verilen miktar; bir bütünden az ise </a:t>
            </a:r>
            <a:r>
              <a:rPr lang="tr-TR" sz="1600" b="1" dirty="0">
                <a:latin typeface="Times New Roman" panose="02020603050405020304" pitchFamily="18" charset="0"/>
                <a:ea typeface="Times New Roman" panose="02020603050405020304" pitchFamily="18" charset="0"/>
                <a:cs typeface="Times New Roman" panose="02020603050405020304" pitchFamily="18" charset="0"/>
              </a:rPr>
              <a:t>basit</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bir bütüne eşit ya da fazla ise </a:t>
            </a:r>
            <a:r>
              <a:rPr lang="tr-TR" sz="1600" b="1" dirty="0">
                <a:latin typeface="Times New Roman" panose="02020603050405020304" pitchFamily="18" charset="0"/>
                <a:ea typeface="Times New Roman" panose="02020603050405020304" pitchFamily="18" charset="0"/>
                <a:cs typeface="Times New Roman" panose="02020603050405020304" pitchFamily="18" charset="0"/>
              </a:rPr>
              <a:t>bileşik kesirdir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(Olkun ve Toluk Uçar, 2018). </a:t>
            </a:r>
            <a:r>
              <a:rPr lang="tr-TR" sz="1600" dirty="0" smtClean="0">
                <a:latin typeface="Times New Roman" panose="02020603050405020304" pitchFamily="18" charset="0"/>
                <a:cs typeface="Times New Roman" panose="02020603050405020304" pitchFamily="18" charset="0"/>
              </a:rPr>
              <a:t>Bir </a:t>
            </a:r>
            <a:r>
              <a:rPr lang="tr-TR" sz="1600" dirty="0">
                <a:latin typeface="Times New Roman" panose="02020603050405020304" pitchFamily="18" charset="0"/>
                <a:cs typeface="Times New Roman" panose="02020603050405020304" pitchFamily="18" charset="0"/>
              </a:rPr>
              <a:t>sayma sayısıyla birlikte yazılan basit kesirlere </a:t>
            </a:r>
            <a:r>
              <a:rPr lang="tr-TR" sz="1600" b="1" dirty="0">
                <a:latin typeface="Times New Roman" panose="02020603050405020304" pitchFamily="18" charset="0"/>
                <a:cs typeface="Times New Roman" panose="02020603050405020304" pitchFamily="18" charset="0"/>
              </a:rPr>
              <a:t>tam sayılı kesir</a:t>
            </a:r>
            <a:r>
              <a:rPr lang="tr-TR" sz="1600" dirty="0">
                <a:latin typeface="Times New Roman" panose="02020603050405020304" pitchFamily="18" charset="0"/>
                <a:cs typeface="Times New Roman" panose="02020603050405020304" pitchFamily="18" charset="0"/>
              </a:rPr>
              <a:t> adı verilir. Öğrencilere, tam sayılı kesirlerin bileşik kesirlerin bir başka yazılış biçimi olduğu gösterilir (</a:t>
            </a:r>
            <a:r>
              <a:rPr lang="tr-TR" sz="1600" dirty="0" err="1">
                <a:latin typeface="Times New Roman" panose="02020603050405020304" pitchFamily="18" charset="0"/>
                <a:cs typeface="Times New Roman" panose="02020603050405020304" pitchFamily="18" charset="0"/>
              </a:rPr>
              <a:t>Altun</a:t>
            </a:r>
            <a:r>
              <a:rPr lang="tr-TR" sz="1600" dirty="0">
                <a:latin typeface="Times New Roman" panose="02020603050405020304" pitchFamily="18" charset="0"/>
                <a:cs typeface="Times New Roman" panose="02020603050405020304" pitchFamily="18" charset="0"/>
              </a:rPr>
              <a:t>, 2018). </a:t>
            </a:r>
          </a:p>
        </p:txBody>
      </p:sp>
      <p:sp>
        <p:nvSpPr>
          <p:cNvPr id="3" name="Dikdörtgen 2"/>
          <p:cNvSpPr/>
          <p:nvPr/>
        </p:nvSpPr>
        <p:spPr>
          <a:xfrm>
            <a:off x="739339" y="2448688"/>
            <a:ext cx="3969295" cy="570669"/>
          </a:xfrm>
          <a:prstGeom prst="rect">
            <a:avLst/>
          </a:prstGeom>
        </p:spPr>
        <p:txBody>
          <a:bodyPr wrap="square">
            <a:spAutoFit/>
          </a:bodyPr>
          <a:lstStyle/>
          <a:p>
            <a:pPr indent="449580" algn="just">
              <a:lnSpc>
                <a:spcPct val="111000"/>
              </a:lnSpc>
              <a:spcAft>
                <a:spcPts val="0"/>
              </a:spcAft>
            </a:pPr>
            <a:r>
              <a:rPr lang="tr-TR" sz="1400" dirty="0">
                <a:latin typeface="Times New Roman" panose="02020603050405020304" pitchFamily="18" charset="0"/>
                <a:ea typeface="Times New Roman" panose="02020603050405020304" pitchFamily="18" charset="0"/>
              </a:rPr>
              <a:t>Aşağıda </a:t>
            </a:r>
            <a:r>
              <a:rPr lang="tr-TR" sz="1400" b="1" dirty="0">
                <a:latin typeface="Times New Roman" panose="02020603050405020304" pitchFamily="18" charset="0"/>
                <a:ea typeface="Times New Roman" panose="02020603050405020304" pitchFamily="18" charset="0"/>
              </a:rPr>
              <a:t>basit </a:t>
            </a:r>
            <a:r>
              <a:rPr lang="tr-TR" sz="1400" b="1" dirty="0" smtClean="0">
                <a:latin typeface="Times New Roman" panose="02020603050405020304" pitchFamily="18" charset="0"/>
                <a:ea typeface="Times New Roman" panose="02020603050405020304" pitchFamily="18" charset="0"/>
              </a:rPr>
              <a:t>kesrin </a:t>
            </a:r>
            <a:r>
              <a:rPr lang="tr-TR" sz="1400" dirty="0" smtClean="0">
                <a:latin typeface="Times New Roman" panose="02020603050405020304" pitchFamily="18" charset="0"/>
                <a:ea typeface="Times New Roman" panose="02020603050405020304" pitchFamily="18" charset="0"/>
              </a:rPr>
              <a:t>hem </a:t>
            </a:r>
            <a:r>
              <a:rPr lang="tr-TR" sz="1400" dirty="0">
                <a:latin typeface="Times New Roman" panose="02020603050405020304" pitchFamily="18" charset="0"/>
                <a:ea typeface="Times New Roman" panose="02020603050405020304" pitchFamily="18" charset="0"/>
              </a:rPr>
              <a:t>somut nesne </a:t>
            </a:r>
            <a:r>
              <a:rPr lang="tr-TR" sz="1400" dirty="0" smtClean="0">
                <a:latin typeface="Times New Roman" panose="02020603050405020304" pitchFamily="18" charset="0"/>
                <a:ea typeface="Times New Roman" panose="02020603050405020304" pitchFamily="18" charset="0"/>
              </a:rPr>
              <a:t>hem </a:t>
            </a:r>
            <a:r>
              <a:rPr lang="tr-TR" sz="1400" dirty="0">
                <a:latin typeface="Times New Roman" panose="02020603050405020304" pitchFamily="18" charset="0"/>
                <a:ea typeface="Times New Roman" panose="02020603050405020304" pitchFamily="18" charset="0"/>
              </a:rPr>
              <a:t>de sayı doğrusu üzerinde </a:t>
            </a:r>
            <a:r>
              <a:rPr lang="tr-TR" sz="1400" dirty="0" smtClean="0">
                <a:latin typeface="Times New Roman" panose="02020603050405020304" pitchFamily="18" charset="0"/>
                <a:ea typeface="Times New Roman" panose="02020603050405020304" pitchFamily="18" charset="0"/>
              </a:rPr>
              <a:t>gösterimi verilmiştir</a:t>
            </a:r>
            <a:r>
              <a:rPr lang="tr-TR" sz="1400" dirty="0">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p:txBody>
      </p:sp>
      <p:pic>
        <p:nvPicPr>
          <p:cNvPr id="9" name="Resim 8" descr="C:\Users\Emine GOZEL\Desktop\pizza.jpg"/>
          <p:cNvPicPr/>
          <p:nvPr/>
        </p:nvPicPr>
        <p:blipFill>
          <a:blip r:embed="rId2"/>
          <a:srcRect/>
          <a:stretch>
            <a:fillRect/>
          </a:stretch>
        </p:blipFill>
        <p:spPr bwMode="auto">
          <a:xfrm>
            <a:off x="739339" y="3170912"/>
            <a:ext cx="3442248" cy="1414944"/>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Dikdörtgen 4"/>
              <p:cNvSpPr/>
              <p:nvPr/>
            </p:nvSpPr>
            <p:spPr>
              <a:xfrm>
                <a:off x="739339" y="4826563"/>
                <a:ext cx="3843171" cy="671146"/>
              </a:xfrm>
              <a:prstGeom prst="rect">
                <a:avLst/>
              </a:prstGeom>
            </p:spPr>
            <p:txBody>
              <a:bodyPr wrap="square">
                <a:spAutoFit/>
              </a:bodyPr>
              <a:lstStyle/>
              <a:p>
                <a:pPr indent="457200" algn="just">
                  <a:lnSpc>
                    <a:spcPct val="111000"/>
                  </a:lnSpc>
                  <a:spcAft>
                    <a:spcPts val="0"/>
                  </a:spcAft>
                </a:pPr>
                <a:r>
                  <a:rPr lang="tr-TR" sz="1400" dirty="0">
                    <a:latin typeface="Times New Roman" panose="02020603050405020304" pitchFamily="18" charset="0"/>
                    <a:ea typeface="Times New Roman" panose="02020603050405020304" pitchFamily="18" charset="0"/>
                  </a:rPr>
                  <a:t>Yukarıda verilen</a:t>
                </a:r>
                <a:r>
                  <a:rPr lang="tr-TR" sz="1400"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2</m:t>
                        </m:r>
                      </m:num>
                      <m:den>
                        <m:r>
                          <a:rPr lang="tr-TR" sz="1400">
                            <a:effectLst/>
                            <a:latin typeface="Cambria Math" panose="02040503050406030204" pitchFamily="18" charset="0"/>
                            <a:ea typeface="Times New Roman" panose="02020603050405020304" pitchFamily="18" charset="0"/>
                          </a:rPr>
                          <m:t>5</m:t>
                        </m:r>
                      </m:den>
                    </m:f>
                  </m:oMath>
                </a14:m>
                <a:r>
                  <a:rPr lang="tr-TR" sz="1400" dirty="0">
                    <a:effectLst/>
                    <a:latin typeface="Times New Roman" panose="02020603050405020304" pitchFamily="18" charset="0"/>
                    <a:ea typeface="Times New Roman" panose="02020603050405020304" pitchFamily="18" charset="0"/>
                  </a:rPr>
                  <a:t>  </a:t>
                </a:r>
                <a:r>
                  <a:rPr lang="tr-TR" sz="1400" dirty="0">
                    <a:latin typeface="Times New Roman" panose="02020603050405020304" pitchFamily="18" charset="0"/>
                    <a:ea typeface="Times New Roman" panose="02020603050405020304" pitchFamily="18" charset="0"/>
                  </a:rPr>
                  <a:t>kesrini sayı doğrusunda gösterelim.</a:t>
                </a:r>
                <a:endParaRPr lang="tr-TR" sz="1400" dirty="0">
                  <a:effectLst/>
                  <a:latin typeface="Times New Roman" panose="02020603050405020304" pitchFamily="18" charset="0"/>
                  <a:ea typeface="Times New Roman" panose="02020603050405020304" pitchFamily="18" charset="0"/>
                </a:endParaRPr>
              </a:p>
            </p:txBody>
          </p:sp>
        </mc:Choice>
        <mc:Fallback xmlns="">
          <p:sp>
            <p:nvSpPr>
              <p:cNvPr id="5" name="Dikdörtgen 4"/>
              <p:cNvSpPr>
                <a:spLocks noRot="1" noChangeAspect="1" noMove="1" noResize="1" noEditPoints="1" noAdjustHandles="1" noChangeArrowheads="1" noChangeShapeType="1" noTextEdit="1"/>
              </p:cNvSpPr>
              <p:nvPr/>
            </p:nvSpPr>
            <p:spPr>
              <a:xfrm>
                <a:off x="739339" y="4826563"/>
                <a:ext cx="3843171" cy="671146"/>
              </a:xfrm>
              <a:prstGeom prst="rect">
                <a:avLst/>
              </a:prstGeom>
              <a:blipFill>
                <a:blip r:embed="rId3"/>
                <a:stretch>
                  <a:fillRect l="-475" r="-317" b="-5455"/>
                </a:stretch>
              </a:blipFill>
            </p:spPr>
            <p:txBody>
              <a:bodyPr/>
              <a:lstStyle/>
              <a:p>
                <a:r>
                  <a:rPr lang="tr-TR">
                    <a:noFill/>
                  </a:rPr>
                  <a:t> </a:t>
                </a:r>
              </a:p>
            </p:txBody>
          </p:sp>
        </mc:Fallback>
      </mc:AlternateContent>
      <p:pic>
        <p:nvPicPr>
          <p:cNvPr id="10" name="Resim 9"/>
          <p:cNvPicPr/>
          <p:nvPr/>
        </p:nvPicPr>
        <p:blipFill>
          <a:blip r:embed="rId4"/>
          <a:srcRect/>
          <a:stretch>
            <a:fillRect/>
          </a:stretch>
        </p:blipFill>
        <p:spPr bwMode="auto">
          <a:xfrm>
            <a:off x="939854" y="5600258"/>
            <a:ext cx="3438525" cy="805180"/>
          </a:xfrm>
          <a:prstGeom prst="rect">
            <a:avLst/>
          </a:prstGeom>
          <a:noFill/>
          <a:ln w="9525">
            <a:noFill/>
            <a:miter lim="800000"/>
            <a:headEnd/>
            <a:tailEnd/>
          </a:ln>
        </p:spPr>
      </p:pic>
      <p:pic>
        <p:nvPicPr>
          <p:cNvPr id="12" name="Resim 11"/>
          <p:cNvPicPr/>
          <p:nvPr/>
        </p:nvPicPr>
        <p:blipFill>
          <a:blip r:embed="rId5"/>
          <a:srcRect/>
          <a:stretch>
            <a:fillRect/>
          </a:stretch>
        </p:blipFill>
        <p:spPr bwMode="auto">
          <a:xfrm>
            <a:off x="4977043" y="3704241"/>
            <a:ext cx="2994660" cy="1324610"/>
          </a:xfrm>
          <a:prstGeom prst="rect">
            <a:avLst/>
          </a:prstGeom>
          <a:noFill/>
          <a:ln w="9525">
            <a:noFill/>
            <a:miter lim="800000"/>
            <a:headEnd/>
            <a:tailEnd/>
          </a:ln>
        </p:spPr>
      </p:pic>
      <p:pic>
        <p:nvPicPr>
          <p:cNvPr id="14" name="Resim 13"/>
          <p:cNvPicPr/>
          <p:nvPr/>
        </p:nvPicPr>
        <p:blipFill>
          <a:blip r:embed="rId6"/>
          <a:srcRect/>
          <a:stretch>
            <a:fillRect/>
          </a:stretch>
        </p:blipFill>
        <p:spPr bwMode="auto">
          <a:xfrm>
            <a:off x="8445390" y="3687936"/>
            <a:ext cx="3306445" cy="1463040"/>
          </a:xfrm>
          <a:prstGeom prst="rect">
            <a:avLst/>
          </a:prstGeom>
          <a:noFill/>
          <a:ln w="9525">
            <a:noFill/>
            <a:miter lim="800000"/>
            <a:headEnd/>
            <a:tailEnd/>
          </a:ln>
        </p:spPr>
      </p:pic>
      <p:sp>
        <p:nvSpPr>
          <p:cNvPr id="18" name="Dikdörtgen 17"/>
          <p:cNvSpPr/>
          <p:nvPr/>
        </p:nvSpPr>
        <p:spPr>
          <a:xfrm>
            <a:off x="4872119" y="2444834"/>
            <a:ext cx="3300248" cy="523220"/>
          </a:xfrm>
          <a:prstGeom prst="rect">
            <a:avLst/>
          </a:prstGeom>
        </p:spPr>
        <p:txBody>
          <a:bodyPr wrap="square">
            <a:spAutoFit/>
          </a:bodyPr>
          <a:lstStyle/>
          <a:p>
            <a:pPr algn="just"/>
            <a:r>
              <a:rPr lang="tr-TR" sz="1400" dirty="0">
                <a:latin typeface="Times New Roman" panose="02020603050405020304" pitchFamily="18" charset="0"/>
                <a:ea typeface="Times New Roman" panose="02020603050405020304" pitchFamily="18" charset="0"/>
              </a:rPr>
              <a:t>Aşağıda </a:t>
            </a:r>
            <a:r>
              <a:rPr lang="tr-TR" sz="1400" b="1" dirty="0" smtClean="0">
                <a:latin typeface="Times New Roman" panose="02020603050405020304" pitchFamily="18" charset="0"/>
                <a:ea typeface="Times New Roman" panose="02020603050405020304" pitchFamily="18" charset="0"/>
              </a:rPr>
              <a:t>bileşik kesrin </a:t>
            </a:r>
            <a:r>
              <a:rPr lang="tr-TR" sz="1400" dirty="0" smtClean="0">
                <a:latin typeface="Times New Roman" panose="02020603050405020304" pitchFamily="18" charset="0"/>
                <a:ea typeface="Times New Roman" panose="02020603050405020304" pitchFamily="18" charset="0"/>
              </a:rPr>
              <a:t>alan </a:t>
            </a:r>
            <a:r>
              <a:rPr lang="tr-TR" sz="1400" dirty="0">
                <a:latin typeface="Times New Roman" panose="02020603050405020304" pitchFamily="18" charset="0"/>
                <a:ea typeface="Times New Roman" panose="02020603050405020304" pitchFamily="18" charset="0"/>
              </a:rPr>
              <a:t>modeli ile gösterimi verilmiştir</a:t>
            </a:r>
            <a:r>
              <a:rPr lang="tr-TR" sz="1400" dirty="0" smtClean="0">
                <a:latin typeface="Times New Roman" panose="02020603050405020304" pitchFamily="18" charset="0"/>
                <a:ea typeface="Times New Roman" panose="02020603050405020304" pitchFamily="18" charset="0"/>
              </a:rPr>
              <a:t>. </a:t>
            </a:r>
            <a:endParaRPr lang="tr-TR" sz="1400" dirty="0"/>
          </a:p>
        </p:txBody>
      </p:sp>
      <p:sp>
        <p:nvSpPr>
          <p:cNvPr id="19" name="Dikdörtgen 18"/>
          <p:cNvSpPr/>
          <p:nvPr/>
        </p:nvSpPr>
        <p:spPr>
          <a:xfrm>
            <a:off x="8335852" y="2444834"/>
            <a:ext cx="3300248" cy="523220"/>
          </a:xfrm>
          <a:prstGeom prst="rect">
            <a:avLst/>
          </a:prstGeom>
        </p:spPr>
        <p:txBody>
          <a:bodyPr wrap="square">
            <a:spAutoFit/>
          </a:bodyPr>
          <a:lstStyle/>
          <a:p>
            <a:pPr algn="just"/>
            <a:r>
              <a:rPr lang="tr-TR" sz="1400" dirty="0">
                <a:latin typeface="Times New Roman" panose="02020603050405020304" pitchFamily="18" charset="0"/>
                <a:ea typeface="Times New Roman" panose="02020603050405020304" pitchFamily="18" charset="0"/>
              </a:rPr>
              <a:t>Aşağıda </a:t>
            </a:r>
            <a:r>
              <a:rPr lang="tr-TR" sz="1400" b="1" dirty="0" smtClean="0">
                <a:latin typeface="Times New Roman" panose="02020603050405020304" pitchFamily="18" charset="0"/>
                <a:ea typeface="Times New Roman" panose="02020603050405020304" pitchFamily="18" charset="0"/>
              </a:rPr>
              <a:t>tam sayılı kesrin </a:t>
            </a:r>
            <a:r>
              <a:rPr lang="tr-TR" sz="1400" dirty="0" smtClean="0">
                <a:latin typeface="Times New Roman" panose="02020603050405020304" pitchFamily="18" charset="0"/>
                <a:ea typeface="Times New Roman" panose="02020603050405020304" pitchFamily="18" charset="0"/>
              </a:rPr>
              <a:t>alan </a:t>
            </a:r>
            <a:r>
              <a:rPr lang="tr-TR" sz="1400" dirty="0">
                <a:latin typeface="Times New Roman" panose="02020603050405020304" pitchFamily="18" charset="0"/>
                <a:ea typeface="Times New Roman" panose="02020603050405020304" pitchFamily="18" charset="0"/>
              </a:rPr>
              <a:t>modeli ile gösterimi verilmiştir</a:t>
            </a:r>
            <a:r>
              <a:rPr lang="tr-TR" sz="1400" dirty="0" smtClean="0">
                <a:latin typeface="Times New Roman" panose="02020603050405020304" pitchFamily="18" charset="0"/>
                <a:ea typeface="Times New Roman" panose="02020603050405020304" pitchFamily="18" charset="0"/>
              </a:rPr>
              <a:t>. </a:t>
            </a:r>
            <a:endParaRPr lang="tr-TR" sz="1400" dirty="0"/>
          </a:p>
        </p:txBody>
      </p:sp>
    </p:spTree>
    <p:extLst>
      <p:ext uri="{BB962C8B-B14F-4D97-AF65-F5344CB8AC3E}">
        <p14:creationId xmlns:p14="http://schemas.microsoft.com/office/powerpoint/2010/main" val="696263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12</a:t>
            </a:fld>
            <a:endParaRPr lang="zh-CN" altLang="en-US" dirty="0"/>
          </a:p>
        </p:txBody>
      </p:sp>
      <p:sp>
        <p:nvSpPr>
          <p:cNvPr id="4" name="Dikdörtgen 3"/>
          <p:cNvSpPr/>
          <p:nvPr/>
        </p:nvSpPr>
        <p:spPr>
          <a:xfrm>
            <a:off x="5990896" y="388963"/>
            <a:ext cx="5885793" cy="2092881"/>
          </a:xfrm>
          <a:prstGeom prst="rect">
            <a:avLst/>
          </a:prstGeom>
        </p:spPr>
        <p:txBody>
          <a:bodyPr wrap="square">
            <a:spAutoFit/>
          </a:bodyPr>
          <a:lstStyle/>
          <a:p>
            <a:pPr algn="just"/>
            <a:r>
              <a:rPr lang="tr-TR" dirty="0" smtClean="0">
                <a:latin typeface="Times New Roman" panose="02020603050405020304" pitchFamily="18" charset="0"/>
                <a:ea typeface="Times New Roman" panose="02020603050405020304" pitchFamily="18" charset="0"/>
              </a:rPr>
              <a:t>	</a:t>
            </a:r>
            <a:r>
              <a:rPr lang="tr-TR" b="1" dirty="0">
                <a:latin typeface="Times New Roman" panose="02020603050405020304" pitchFamily="18" charset="0"/>
                <a:ea typeface="Times New Roman" panose="02020603050405020304" pitchFamily="18" charset="0"/>
              </a:rPr>
              <a:t>6. Kesirlerin Karşılaştırılması ve Öğretimi</a:t>
            </a:r>
            <a:endParaRPr lang="tr-TR" dirty="0">
              <a:latin typeface="Times New Roman" panose="02020603050405020304" pitchFamily="18" charset="0"/>
              <a:ea typeface="Times New Roman" panose="02020603050405020304" pitchFamily="18" charset="0"/>
            </a:endParaRPr>
          </a:p>
          <a:p>
            <a:pPr algn="just"/>
            <a:r>
              <a:rPr lang="tr-TR" sz="1600" dirty="0" smtClean="0">
                <a:latin typeface="Times New Roman" panose="02020603050405020304" pitchFamily="18" charset="0"/>
                <a:ea typeface="Times New Roman" panose="02020603050405020304" pitchFamily="18" charset="0"/>
              </a:rPr>
              <a:t>	</a:t>
            </a:r>
          </a:p>
          <a:p>
            <a:pPr algn="just"/>
            <a:r>
              <a:rPr lang="tr-TR" sz="1600" dirty="0" smtClean="0">
                <a:latin typeface="Times New Roman" panose="02020603050405020304" pitchFamily="18" charset="0"/>
                <a:ea typeface="Times New Roman" panose="02020603050405020304" pitchFamily="18" charset="0"/>
              </a:rPr>
              <a:t>Kesirlerin </a:t>
            </a:r>
            <a:r>
              <a:rPr lang="tr-TR" sz="1600" dirty="0">
                <a:latin typeface="Times New Roman" panose="02020603050405020304" pitchFamily="18" charset="0"/>
                <a:ea typeface="Times New Roman" panose="02020603050405020304" pitchFamily="18" charset="0"/>
              </a:rPr>
              <a:t>karşılaştırılmasının öğretimine dördüncü sınıfta geçilir. Öğrencilere birim kesirlerin karşılaştırılması ve sıralanması kazanımı şeklinde verilir. Öğrencilerin paydası en çok 20 olan kesirlerle çalışmalarının vurgulandığı bu kazanımda birim kesirlerin hangi büyüklükleri temsil ettiğinin uygun modeller üzerinde incelenmesi istenmektedir. </a:t>
            </a:r>
            <a:endParaRPr lang="tr-TR" sz="1600" dirty="0"/>
          </a:p>
        </p:txBody>
      </p:sp>
      <mc:AlternateContent xmlns:mc="http://schemas.openxmlformats.org/markup-compatibility/2006" xmlns:a14="http://schemas.microsoft.com/office/drawing/2010/main">
        <mc:Choice Requires="a14">
          <p:sp>
            <p:nvSpPr>
              <p:cNvPr id="7" name="Dikdörtgen 6"/>
              <p:cNvSpPr/>
              <p:nvPr/>
            </p:nvSpPr>
            <p:spPr>
              <a:xfrm>
                <a:off x="5990896" y="2662227"/>
                <a:ext cx="5223642" cy="909801"/>
              </a:xfrm>
              <a:prstGeom prst="rect">
                <a:avLst/>
              </a:prstGeom>
            </p:spPr>
            <p:txBody>
              <a:bodyPr wrap="square">
                <a:spAutoFit/>
              </a:bodyPr>
              <a:lstStyle/>
              <a:p>
                <a:pPr indent="449580" algn="just">
                  <a:lnSpc>
                    <a:spcPct val="111000"/>
                  </a:lnSpc>
                  <a:spcAft>
                    <a:spcPts val="0"/>
                  </a:spcAft>
                </a:pPr>
                <a:r>
                  <a:rPr lang="tr-TR" sz="1400" dirty="0">
                    <a:latin typeface="Times New Roman" panose="02020603050405020304" pitchFamily="18" charset="0"/>
                    <a:ea typeface="Times New Roman" panose="02020603050405020304" pitchFamily="18" charset="0"/>
                  </a:rPr>
                  <a:t>Payları aynı olan kesirlerin karşılaştırılması;</a:t>
                </a: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a:lnSpc>
                    <a:spcPct val="111000"/>
                  </a:lnSpc>
                  <a:spcAft>
                    <a:spcPts val="900"/>
                  </a:spcAft>
                </a:pPr>
                <a:r>
                  <a:rPr lang="tr-TR" sz="1400" b="1" dirty="0">
                    <a:latin typeface="Times New Roman" panose="02020603050405020304" pitchFamily="18" charset="0"/>
                    <a:ea typeface="Times New Roman" panose="02020603050405020304" pitchFamily="18" charset="0"/>
                  </a:rPr>
                  <a:t>Örnek 1:</a:t>
                </a:r>
                <a:r>
                  <a:rPr lang="tr-TR" sz="1400" dirty="0">
                    <a:latin typeface="Times New Roman" panose="02020603050405020304" pitchFamily="18" charset="0"/>
                    <a:ea typeface="Times New Roman" panose="02020603050405020304" pitchFamily="18" charset="0"/>
                  </a:rPr>
                  <a:t> </a:t>
                </a:r>
                <a14:m>
                  <m:oMath xmlns:m="http://schemas.openxmlformats.org/officeDocument/2006/math">
                    <m:f>
                      <m:fPr>
                        <m:ctrlPr>
                          <a:rPr lang="tr-TR" sz="1400" i="1">
                            <a:latin typeface="Cambria Math"/>
                            <a:ea typeface="Times New Roman" panose="02020603050405020304" pitchFamily="18" charset="0"/>
                          </a:rPr>
                        </m:ctrlPr>
                      </m:fPr>
                      <m:num>
                        <m:r>
                          <a:rPr lang="tr-TR" sz="1400">
                            <a:latin typeface="Cambria Math" panose="02040503050406030204" pitchFamily="18" charset="0"/>
                            <a:ea typeface="Times New Roman" panose="02020603050405020304" pitchFamily="18" charset="0"/>
                          </a:rPr>
                          <m:t>1</m:t>
                        </m:r>
                      </m:num>
                      <m:den>
                        <m:r>
                          <a:rPr lang="tr-TR" sz="1400">
                            <a:latin typeface="Cambria Math" panose="02040503050406030204" pitchFamily="18" charset="0"/>
                            <a:ea typeface="Times New Roman" panose="02020603050405020304" pitchFamily="18" charset="0"/>
                          </a:rPr>
                          <m:t>2</m:t>
                        </m:r>
                      </m:den>
                    </m:f>
                  </m:oMath>
                </a14:m>
                <a:r>
                  <a:rPr lang="tr-TR" sz="1400" dirty="0">
                    <a:latin typeface="Times New Roman" panose="02020603050405020304" pitchFamily="18" charset="0"/>
                    <a:ea typeface="Times New Roman" panose="02020603050405020304" pitchFamily="18" charset="0"/>
                  </a:rPr>
                  <a:t>, </a:t>
                </a:r>
                <a14:m>
                  <m:oMath xmlns:m="http://schemas.openxmlformats.org/officeDocument/2006/math">
                    <m:f>
                      <m:fPr>
                        <m:ctrlPr>
                          <a:rPr lang="tr-TR" sz="1400" i="1">
                            <a:latin typeface="Cambria Math"/>
                            <a:ea typeface="Times New Roman" panose="02020603050405020304" pitchFamily="18" charset="0"/>
                          </a:rPr>
                        </m:ctrlPr>
                      </m:fPr>
                      <m:num>
                        <m:r>
                          <a:rPr lang="tr-TR" sz="1400">
                            <a:latin typeface="Cambria Math" panose="02040503050406030204" pitchFamily="18" charset="0"/>
                            <a:ea typeface="Times New Roman" panose="02020603050405020304" pitchFamily="18" charset="0"/>
                          </a:rPr>
                          <m:t>1</m:t>
                        </m:r>
                      </m:num>
                      <m:den>
                        <m:r>
                          <a:rPr lang="tr-TR" sz="1400">
                            <a:latin typeface="Cambria Math" panose="02040503050406030204" pitchFamily="18" charset="0"/>
                            <a:ea typeface="Times New Roman" panose="02020603050405020304" pitchFamily="18" charset="0"/>
                          </a:rPr>
                          <m:t>5</m:t>
                        </m:r>
                      </m:den>
                    </m:f>
                  </m:oMath>
                </a14:m>
                <a:r>
                  <a:rPr lang="tr-TR" sz="1400" dirty="0">
                    <a:latin typeface="Times New Roman" panose="02020603050405020304" pitchFamily="18" charset="0"/>
                    <a:ea typeface="Times New Roman" panose="02020603050405020304" pitchFamily="18" charset="0"/>
                  </a:rPr>
                  <a:t> ve </a:t>
                </a:r>
                <a14:m>
                  <m:oMath xmlns:m="http://schemas.openxmlformats.org/officeDocument/2006/math">
                    <m:f>
                      <m:fPr>
                        <m:ctrlPr>
                          <a:rPr lang="tr-TR" sz="1400" i="1">
                            <a:latin typeface="Cambria Math"/>
                            <a:ea typeface="Times New Roman" panose="02020603050405020304" pitchFamily="18" charset="0"/>
                          </a:rPr>
                        </m:ctrlPr>
                      </m:fPr>
                      <m:num>
                        <m:r>
                          <a:rPr lang="tr-TR" sz="1400">
                            <a:latin typeface="Cambria Math" panose="02040503050406030204" pitchFamily="18" charset="0"/>
                            <a:ea typeface="Times New Roman" panose="02020603050405020304" pitchFamily="18" charset="0"/>
                          </a:rPr>
                          <m:t>1</m:t>
                        </m:r>
                      </m:num>
                      <m:den>
                        <m:r>
                          <a:rPr lang="tr-TR" sz="1400">
                            <a:latin typeface="Cambria Math" panose="02040503050406030204" pitchFamily="18" charset="0"/>
                            <a:ea typeface="Times New Roman" panose="02020603050405020304" pitchFamily="18" charset="0"/>
                          </a:rPr>
                          <m:t>7</m:t>
                        </m:r>
                      </m:den>
                    </m:f>
                  </m:oMath>
                </a14:m>
                <a:r>
                  <a:rPr lang="tr-TR" sz="1400" dirty="0">
                    <a:latin typeface="Times New Roman" panose="02020603050405020304" pitchFamily="18" charset="0"/>
                    <a:ea typeface="Times New Roman" panose="02020603050405020304" pitchFamily="18" charset="0"/>
                  </a:rPr>
                  <a:t> kesirlerini küçükten büyüğe doğru sıralayalım.</a:t>
                </a:r>
                <a:endParaRPr lang="tr-TR" sz="1400" dirty="0">
                  <a:effectLst/>
                  <a:latin typeface="Times New Roman" panose="02020603050405020304" pitchFamily="18" charset="0"/>
                  <a:ea typeface="Times New Roman" panose="02020603050405020304" pitchFamily="18" charset="0"/>
                </a:endParaRPr>
              </a:p>
            </p:txBody>
          </p:sp>
        </mc:Choice>
        <mc:Fallback xmlns="">
          <p:sp>
            <p:nvSpPr>
              <p:cNvPr id="7" name="Dikdörtgen 6"/>
              <p:cNvSpPr>
                <a:spLocks noRot="1" noChangeAspect="1" noMove="1" noResize="1" noEditPoints="1" noAdjustHandles="1" noChangeArrowheads="1" noChangeShapeType="1" noTextEdit="1"/>
              </p:cNvSpPr>
              <p:nvPr/>
            </p:nvSpPr>
            <p:spPr>
              <a:xfrm>
                <a:off x="5990896" y="2662227"/>
                <a:ext cx="5223642" cy="909801"/>
              </a:xfrm>
              <a:prstGeom prst="rect">
                <a:avLst/>
              </a:prstGeom>
              <a:blipFill>
                <a:blip r:embed="rId2"/>
                <a:stretch>
                  <a:fillRect l="-350" t="-671" b="-671"/>
                </a:stretch>
              </a:blipFill>
            </p:spPr>
            <p:txBody>
              <a:bodyPr/>
              <a:lstStyle/>
              <a:p>
                <a:r>
                  <a:rPr lang="tr-TR">
                    <a:noFill/>
                  </a:rPr>
                  <a:t> </a:t>
                </a:r>
              </a:p>
            </p:txBody>
          </p:sp>
        </mc:Fallback>
      </mc:AlternateContent>
      <p:pic>
        <p:nvPicPr>
          <p:cNvPr id="9" name="Resim 8" descr="C:\Users\user\Desktop\resimlerrrr\4..jpg"/>
          <p:cNvPicPr/>
          <p:nvPr/>
        </p:nvPicPr>
        <p:blipFill>
          <a:blip r:embed="rId3" cstate="print"/>
          <a:srcRect/>
          <a:stretch>
            <a:fillRect/>
          </a:stretch>
        </p:blipFill>
        <p:spPr bwMode="auto">
          <a:xfrm>
            <a:off x="6968359" y="3752411"/>
            <a:ext cx="3268716" cy="127056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8" name="Dikdörtgen 7"/>
              <p:cNvSpPr/>
              <p:nvPr/>
            </p:nvSpPr>
            <p:spPr>
              <a:xfrm>
                <a:off x="6085489" y="5280742"/>
                <a:ext cx="5885792" cy="1025217"/>
              </a:xfrm>
              <a:prstGeom prst="rect">
                <a:avLst/>
              </a:prstGeom>
            </p:spPr>
            <p:txBody>
              <a:bodyPr wrap="square">
                <a:spAutoFit/>
              </a:bodyPr>
              <a:lstStyle/>
              <a:p>
                <a:pPr indent="449580" algn="just">
                  <a:lnSpc>
                    <a:spcPct val="111000"/>
                  </a:lnSpc>
                  <a:spcAft>
                    <a:spcPts val="900"/>
                  </a:spcAft>
                </a:pPr>
                <a:r>
                  <a:rPr lang="tr-TR" sz="1400" dirty="0">
                    <a:latin typeface="Times New Roman" panose="02020603050405020304" pitchFamily="18" charset="0"/>
                    <a:ea typeface="Times New Roman" panose="02020603050405020304" pitchFamily="18" charset="0"/>
                  </a:rPr>
                  <a:t>Birim kesirler, paydalarının büyüklüklerine göre değerlendirilir. Parça sayısı arttıkça birimin küçüldüğü öğrenciye anlatılır.</a:t>
                </a:r>
                <a:endParaRPr lang="tr-TR" sz="1400" dirty="0">
                  <a:effectLst/>
                  <a:latin typeface="Times New Roman" panose="02020603050405020304" pitchFamily="18" charset="0"/>
                  <a:ea typeface="Times New Roman" panose="02020603050405020304" pitchFamily="18" charset="0"/>
                </a:endParaRPr>
              </a:p>
              <a:p>
                <a:pPr>
                  <a:lnSpc>
                    <a:spcPct val="111000"/>
                  </a:lnSpc>
                  <a:spcAft>
                    <a:spcPts val="900"/>
                  </a:spcAft>
                </a:pPr>
                <a:r>
                  <a:rPr lang="tr-TR" sz="1400" dirty="0">
                    <a:latin typeface="Times New Roman" panose="02020603050405020304" pitchFamily="18" charset="0"/>
                    <a:ea typeface="Times New Roman" panose="02020603050405020304" pitchFamily="18" charset="0"/>
                  </a:rPr>
                  <a:t>O halde,  </a:t>
                </a:r>
                <a14:m>
                  <m:oMath xmlns:m="http://schemas.openxmlformats.org/officeDocument/2006/math">
                    <m:f>
                      <m:fPr>
                        <m:ctrlPr>
                          <a:rPr lang="tr-TR" sz="1400" i="1">
                            <a:latin typeface="Cambria Math"/>
                            <a:ea typeface="Times New Roman" panose="02020603050405020304" pitchFamily="18" charset="0"/>
                          </a:rPr>
                        </m:ctrlPr>
                      </m:fPr>
                      <m:num>
                        <m:r>
                          <a:rPr lang="tr-TR" sz="1400">
                            <a:latin typeface="Cambria Math" panose="02040503050406030204" pitchFamily="18" charset="0"/>
                            <a:ea typeface="Times New Roman" panose="02020603050405020304" pitchFamily="18" charset="0"/>
                          </a:rPr>
                          <m:t>1</m:t>
                        </m:r>
                      </m:num>
                      <m:den>
                        <m:r>
                          <a:rPr lang="tr-TR" sz="1400">
                            <a:latin typeface="Cambria Math" panose="02040503050406030204" pitchFamily="18" charset="0"/>
                            <a:ea typeface="Times New Roman" panose="02020603050405020304" pitchFamily="18" charset="0"/>
                          </a:rPr>
                          <m:t>7</m:t>
                        </m:r>
                      </m:den>
                    </m:f>
                  </m:oMath>
                </a14:m>
                <a:r>
                  <a:rPr lang="tr-TR" sz="1400" dirty="0">
                    <a:latin typeface="Times New Roman" panose="02020603050405020304" pitchFamily="18" charset="0"/>
                    <a:ea typeface="Times New Roman" panose="02020603050405020304" pitchFamily="18" charset="0"/>
                  </a:rPr>
                  <a:t> &lt; </a:t>
                </a:r>
                <a14:m>
                  <m:oMath xmlns:m="http://schemas.openxmlformats.org/officeDocument/2006/math">
                    <m:f>
                      <m:fPr>
                        <m:ctrlPr>
                          <a:rPr lang="tr-TR" sz="1400" i="1">
                            <a:latin typeface="Cambria Math"/>
                            <a:ea typeface="Times New Roman" panose="02020603050405020304" pitchFamily="18" charset="0"/>
                          </a:rPr>
                        </m:ctrlPr>
                      </m:fPr>
                      <m:num>
                        <m:r>
                          <a:rPr lang="tr-TR" sz="1400">
                            <a:latin typeface="Cambria Math" panose="02040503050406030204" pitchFamily="18" charset="0"/>
                            <a:ea typeface="Times New Roman" panose="02020603050405020304" pitchFamily="18" charset="0"/>
                          </a:rPr>
                          <m:t>1</m:t>
                        </m:r>
                      </m:num>
                      <m:den>
                        <m:r>
                          <a:rPr lang="tr-TR" sz="1400">
                            <a:latin typeface="Cambria Math" panose="02040503050406030204" pitchFamily="18" charset="0"/>
                            <a:ea typeface="Times New Roman" panose="02020603050405020304" pitchFamily="18" charset="0"/>
                          </a:rPr>
                          <m:t>5</m:t>
                        </m:r>
                      </m:den>
                    </m:f>
                  </m:oMath>
                </a14:m>
                <a:r>
                  <a:rPr lang="tr-TR" sz="1400" dirty="0">
                    <a:latin typeface="Times New Roman" panose="02020603050405020304" pitchFamily="18" charset="0"/>
                    <a:ea typeface="Times New Roman" panose="02020603050405020304" pitchFamily="18" charset="0"/>
                  </a:rPr>
                  <a:t> &lt; </a:t>
                </a:r>
                <a14:m>
                  <m:oMath xmlns:m="http://schemas.openxmlformats.org/officeDocument/2006/math">
                    <m:f>
                      <m:fPr>
                        <m:ctrlPr>
                          <a:rPr lang="tr-TR" sz="1400" i="1">
                            <a:latin typeface="Cambria Math"/>
                            <a:ea typeface="Times New Roman" panose="02020603050405020304" pitchFamily="18" charset="0"/>
                          </a:rPr>
                        </m:ctrlPr>
                      </m:fPr>
                      <m:num>
                        <m:r>
                          <a:rPr lang="tr-TR" sz="1400">
                            <a:latin typeface="Cambria Math" panose="02040503050406030204" pitchFamily="18" charset="0"/>
                            <a:ea typeface="Times New Roman" panose="02020603050405020304" pitchFamily="18" charset="0"/>
                          </a:rPr>
                          <m:t>1</m:t>
                        </m:r>
                      </m:num>
                      <m:den>
                        <m:r>
                          <a:rPr lang="tr-TR" sz="1400">
                            <a:latin typeface="Cambria Math" panose="02040503050406030204" pitchFamily="18" charset="0"/>
                            <a:ea typeface="Times New Roman" panose="02020603050405020304" pitchFamily="18" charset="0"/>
                          </a:rPr>
                          <m:t>2</m:t>
                        </m:r>
                      </m:den>
                    </m:f>
                  </m:oMath>
                </a14:m>
                <a:r>
                  <a:rPr lang="tr-TR" sz="1400" dirty="0">
                    <a:latin typeface="Times New Roman" panose="02020603050405020304" pitchFamily="18" charset="0"/>
                    <a:ea typeface="Times New Roman" panose="02020603050405020304" pitchFamily="18" charset="0"/>
                  </a:rPr>
                  <a:t> olur.</a:t>
                </a:r>
                <a:endParaRPr lang="tr-TR" sz="1400" dirty="0">
                  <a:effectLst/>
                  <a:latin typeface="Times New Roman" panose="02020603050405020304" pitchFamily="18" charset="0"/>
                  <a:ea typeface="Times New Roman" panose="02020603050405020304" pitchFamily="18" charset="0"/>
                </a:endParaRPr>
              </a:p>
            </p:txBody>
          </p:sp>
        </mc:Choice>
        <mc:Fallback xmlns="">
          <p:sp>
            <p:nvSpPr>
              <p:cNvPr id="8" name="Dikdörtgen 7"/>
              <p:cNvSpPr>
                <a:spLocks noRot="1" noChangeAspect="1" noMove="1" noResize="1" noEditPoints="1" noAdjustHandles="1" noChangeArrowheads="1" noChangeShapeType="1" noTextEdit="1"/>
              </p:cNvSpPr>
              <p:nvPr/>
            </p:nvSpPr>
            <p:spPr>
              <a:xfrm>
                <a:off x="6085489" y="5280742"/>
                <a:ext cx="5885792" cy="1025217"/>
              </a:xfrm>
              <a:prstGeom prst="rect">
                <a:avLst/>
              </a:prstGeom>
              <a:blipFill>
                <a:blip r:embed="rId4"/>
                <a:stretch>
                  <a:fillRect l="-311" r="-207" b="-1190"/>
                </a:stretch>
              </a:blipFill>
            </p:spPr>
            <p:txBody>
              <a:bodyPr/>
              <a:lstStyle/>
              <a:p>
                <a:r>
                  <a:rPr lang="tr-TR">
                    <a:noFill/>
                  </a:rPr>
                  <a:t> </a:t>
                </a:r>
              </a:p>
            </p:txBody>
          </p:sp>
        </mc:Fallback>
      </mc:AlternateContent>
      <p:sp>
        <p:nvSpPr>
          <p:cNvPr id="10" name="Dikdörtgen 9"/>
          <p:cNvSpPr/>
          <p:nvPr/>
        </p:nvSpPr>
        <p:spPr>
          <a:xfrm>
            <a:off x="220717" y="374486"/>
            <a:ext cx="5213131" cy="2039469"/>
          </a:xfrm>
          <a:prstGeom prst="rect">
            <a:avLst/>
          </a:prstGeom>
        </p:spPr>
        <p:txBody>
          <a:bodyPr wrap="square">
            <a:spAutoFit/>
          </a:bodyPr>
          <a:lstStyle/>
          <a:p>
            <a:pPr indent="449580" algn="ctr">
              <a:lnSpc>
                <a:spcPct val="111000"/>
              </a:lnSpc>
            </a:pPr>
            <a:r>
              <a:rPr lang="tr-TR" sz="1600" b="1" dirty="0" smtClean="0">
                <a:latin typeface="Times New Roman" panose="02020603050405020304" pitchFamily="18" charset="0"/>
                <a:ea typeface="Times New Roman" panose="02020603050405020304" pitchFamily="18" charset="0"/>
              </a:rPr>
              <a:t>	</a:t>
            </a:r>
            <a:r>
              <a:rPr lang="tr-TR" b="1" dirty="0" smtClean="0">
                <a:latin typeface="Times New Roman" panose="02020603050405020304" pitchFamily="18" charset="0"/>
                <a:ea typeface="Times New Roman" panose="02020603050405020304" pitchFamily="18" charset="0"/>
              </a:rPr>
              <a:t>5</a:t>
            </a:r>
            <a:r>
              <a:rPr lang="tr-TR" b="1" dirty="0">
                <a:latin typeface="Times New Roman" panose="02020603050405020304" pitchFamily="18" charset="0"/>
                <a:ea typeface="Times New Roman" panose="02020603050405020304" pitchFamily="18" charset="0"/>
              </a:rPr>
              <a:t>. Denk Kesirler ve </a:t>
            </a:r>
            <a:r>
              <a:rPr lang="tr-TR" b="1" dirty="0" smtClean="0">
                <a:latin typeface="Times New Roman" panose="02020603050405020304" pitchFamily="18" charset="0"/>
                <a:ea typeface="Times New Roman" panose="02020603050405020304" pitchFamily="18" charset="0"/>
              </a:rPr>
              <a:t>Öğretimi</a:t>
            </a:r>
            <a:endParaRPr lang="tr-TR" sz="1600" dirty="0" smtClean="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smtClean="0">
                <a:latin typeface="Times New Roman" panose="02020603050405020304" pitchFamily="18" charset="0"/>
                <a:ea typeface="Times New Roman" panose="02020603050405020304" pitchFamily="18" charset="0"/>
              </a:rPr>
              <a:t>	</a:t>
            </a:r>
            <a:endParaRPr lang="tr-TR" sz="1600" dirty="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smtClean="0">
                <a:latin typeface="Times New Roman" panose="02020603050405020304" pitchFamily="18" charset="0"/>
                <a:ea typeface="Times New Roman" panose="02020603050405020304" pitchFamily="18" charset="0"/>
              </a:rPr>
              <a:t>Denk </a:t>
            </a:r>
            <a:r>
              <a:rPr lang="tr-TR" sz="1600" dirty="0">
                <a:latin typeface="Times New Roman" panose="02020603050405020304" pitchFamily="18" charset="0"/>
                <a:ea typeface="Times New Roman" panose="02020603050405020304" pitchFamily="18" charset="0"/>
              </a:rPr>
              <a:t>kesirlerin öğretimi dördüncü sınıfta gerçekleştirilir. İki kesir aynı değeri ya da aynı büyüklüğü gösteriyorsa buna denk kesir </a:t>
            </a:r>
            <a:r>
              <a:rPr lang="tr-TR" sz="1600" dirty="0" smtClean="0">
                <a:latin typeface="Times New Roman" panose="02020603050405020304" pitchFamily="18" charset="0"/>
                <a:ea typeface="Times New Roman" panose="02020603050405020304" pitchFamily="18" charset="0"/>
              </a:rPr>
              <a:t>denir</a:t>
            </a:r>
            <a:r>
              <a:rPr lang="tr-TR" sz="1600" dirty="0">
                <a:latin typeface="Times New Roman" panose="02020603050405020304" pitchFamily="18" charset="0"/>
                <a:ea typeface="Times New Roman" panose="02020603050405020304" pitchFamily="18" charset="0"/>
              </a:rPr>
              <a:t> </a:t>
            </a:r>
            <a:r>
              <a:rPr lang="tr-TR" sz="1600" dirty="0" smtClean="0">
                <a:latin typeface="Times New Roman" panose="02020603050405020304" pitchFamily="18" charset="0"/>
                <a:ea typeface="Times New Roman" panose="02020603050405020304" pitchFamily="18" charset="0"/>
              </a:rPr>
              <a:t>(Olkun </a:t>
            </a:r>
            <a:r>
              <a:rPr lang="tr-TR" sz="1600" dirty="0">
                <a:latin typeface="Times New Roman" panose="02020603050405020304" pitchFamily="18" charset="0"/>
                <a:ea typeface="Times New Roman" panose="02020603050405020304" pitchFamily="18" charset="0"/>
              </a:rPr>
              <a:t>ve Toluk Uçar, 2018). Etkinliklerde kâğıt katlama, geometrik şekiller, sayı doğrusu modelleri ile pekiştirme çalışmaları yapılabilir</a:t>
            </a:r>
            <a:r>
              <a:rPr lang="tr-TR" sz="1600" dirty="0" smtClean="0">
                <a:latin typeface="Times New Roman" panose="02020603050405020304" pitchFamily="18" charset="0"/>
                <a:ea typeface="Times New Roman" panose="02020603050405020304" pitchFamily="18" charset="0"/>
              </a:rPr>
              <a:t>.</a:t>
            </a:r>
            <a:endParaRPr lang="tr-TR" sz="1600" dirty="0">
              <a:effectLst/>
              <a:latin typeface="Times New Roman" panose="02020603050405020304" pitchFamily="18" charset="0"/>
              <a:ea typeface="Times New Roman" panose="02020603050405020304" pitchFamily="18" charset="0"/>
            </a:endParaRPr>
          </a:p>
        </p:txBody>
      </p:sp>
      <p:pic>
        <p:nvPicPr>
          <p:cNvPr id="11" name="Resim 10"/>
          <p:cNvPicPr/>
          <p:nvPr/>
        </p:nvPicPr>
        <p:blipFill>
          <a:blip r:embed="rId5"/>
          <a:srcRect/>
          <a:stretch>
            <a:fillRect/>
          </a:stretch>
        </p:blipFill>
        <p:spPr bwMode="auto">
          <a:xfrm>
            <a:off x="746234" y="2663999"/>
            <a:ext cx="4162096" cy="172369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2" name="Dikdörtgen 11"/>
              <p:cNvSpPr/>
              <p:nvPr/>
            </p:nvSpPr>
            <p:spPr>
              <a:xfrm>
                <a:off x="539640" y="4953954"/>
                <a:ext cx="4894208" cy="431144"/>
              </a:xfrm>
              <a:prstGeom prst="rect">
                <a:avLst/>
              </a:prstGeom>
            </p:spPr>
            <p:txBody>
              <a:bodyPr wrap="square">
                <a:spAutoFit/>
              </a:bodyPr>
              <a:lstStyle/>
              <a:p>
                <a:pPr algn="just">
                  <a:lnSpc>
                    <a:spcPct val="111000"/>
                  </a:lnSpc>
                  <a:spcAft>
                    <a:spcPts val="900"/>
                  </a:spcAft>
                </a:pPr>
                <a:r>
                  <a:rPr lang="tr-TR" sz="1400" dirty="0" smtClean="0">
                    <a:latin typeface="Times New Roman" panose="02020603050405020304" pitchFamily="18" charset="0"/>
                    <a:ea typeface="Times New Roman" panose="02020603050405020304" pitchFamily="18" charset="0"/>
                  </a:rPr>
                  <a:t>Yukarıdaki şekilde</a:t>
                </a:r>
                <a:r>
                  <a:rPr lang="tr-TR" sz="1400" dirty="0" smtClean="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2</m:t>
                        </m:r>
                      </m:den>
                    </m:f>
                  </m:oMath>
                </a14:m>
                <a:r>
                  <a:rPr lang="tr-TR" sz="14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2</m:t>
                        </m:r>
                      </m:num>
                      <m:den>
                        <m:r>
                          <a:rPr lang="tr-TR" sz="1400">
                            <a:effectLst/>
                            <a:latin typeface="Cambria Math" panose="02040503050406030204" pitchFamily="18" charset="0"/>
                            <a:ea typeface="Times New Roman" panose="02020603050405020304" pitchFamily="18" charset="0"/>
                          </a:rPr>
                          <m:t>4</m:t>
                        </m:r>
                      </m:den>
                    </m:f>
                  </m:oMath>
                </a14:m>
                <a:r>
                  <a:rPr lang="tr-TR" sz="14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4</m:t>
                        </m:r>
                      </m:num>
                      <m:den>
                        <m:r>
                          <a:rPr lang="tr-TR" sz="1400">
                            <a:effectLst/>
                            <a:latin typeface="Cambria Math" panose="02040503050406030204" pitchFamily="18" charset="0"/>
                            <a:ea typeface="Times New Roman" panose="02020603050405020304" pitchFamily="18" charset="0"/>
                          </a:rPr>
                          <m:t>8</m:t>
                        </m:r>
                      </m:den>
                    </m:f>
                  </m:oMath>
                </a14:m>
                <a:r>
                  <a:rPr lang="tr-TR" sz="1400" dirty="0">
                    <a:effectLst/>
                    <a:latin typeface="Times New Roman" panose="02020603050405020304" pitchFamily="18" charset="0"/>
                    <a:ea typeface="Times New Roman" panose="02020603050405020304" pitchFamily="18" charset="0"/>
                  </a:rPr>
                  <a:t> </a:t>
                </a:r>
                <a:r>
                  <a:rPr lang="tr-TR" sz="1400" dirty="0">
                    <a:latin typeface="Times New Roman" panose="02020603050405020304" pitchFamily="18" charset="0"/>
                    <a:ea typeface="Times New Roman" panose="02020603050405020304" pitchFamily="18" charset="0"/>
                  </a:rPr>
                  <a:t>denkliğinin alan modeli ile gösterimi</a:t>
                </a:r>
              </a:p>
            </p:txBody>
          </p:sp>
        </mc:Choice>
        <mc:Fallback xmlns="">
          <p:sp>
            <p:nvSpPr>
              <p:cNvPr id="12" name="Dikdörtgen 11"/>
              <p:cNvSpPr>
                <a:spLocks noRot="1" noChangeAspect="1" noMove="1" noResize="1" noEditPoints="1" noAdjustHandles="1" noChangeArrowheads="1" noChangeShapeType="1" noTextEdit="1"/>
              </p:cNvSpPr>
              <p:nvPr/>
            </p:nvSpPr>
            <p:spPr>
              <a:xfrm>
                <a:off x="539640" y="4953954"/>
                <a:ext cx="4894208" cy="431144"/>
              </a:xfrm>
              <a:prstGeom prst="rect">
                <a:avLst/>
              </a:prstGeom>
              <a:blipFill>
                <a:blip r:embed="rId6"/>
                <a:stretch>
                  <a:fillRect l="-374" b="-2857"/>
                </a:stretch>
              </a:blipFill>
            </p:spPr>
            <p:txBody>
              <a:bodyPr/>
              <a:lstStyle/>
              <a:p>
                <a:r>
                  <a:rPr lang="tr-TR">
                    <a:noFill/>
                  </a:rPr>
                  <a:t> </a:t>
                </a:r>
              </a:p>
            </p:txBody>
          </p:sp>
        </mc:Fallback>
      </mc:AlternateContent>
    </p:spTree>
    <p:extLst>
      <p:ext uri="{BB962C8B-B14F-4D97-AF65-F5344CB8AC3E}">
        <p14:creationId xmlns:p14="http://schemas.microsoft.com/office/powerpoint/2010/main" val="504849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13</a:t>
            </a:fld>
            <a:endParaRPr lang="zh-CN" altLang="en-US" dirty="0"/>
          </a:p>
        </p:txBody>
      </p:sp>
      <p:sp>
        <p:nvSpPr>
          <p:cNvPr id="3" name="Dikdörtgen 2"/>
          <p:cNvSpPr/>
          <p:nvPr/>
        </p:nvSpPr>
        <p:spPr>
          <a:xfrm>
            <a:off x="693682" y="458188"/>
            <a:ext cx="10941269" cy="1800365"/>
          </a:xfrm>
          <a:prstGeom prst="rect">
            <a:avLst/>
          </a:prstGeom>
        </p:spPr>
        <p:txBody>
          <a:bodyPr wrap="square">
            <a:spAutoFit/>
          </a:bodyPr>
          <a:lstStyle/>
          <a:p>
            <a:pPr indent="449580" algn="ctr">
              <a:lnSpc>
                <a:spcPct val="111000"/>
              </a:lnSpc>
              <a:spcAft>
                <a:spcPts val="0"/>
              </a:spcAft>
            </a:pPr>
            <a:r>
              <a:rPr lang="tr-TR" b="1" dirty="0" smtClean="0">
                <a:latin typeface="Times New Roman" panose="02020603050405020304" pitchFamily="18" charset="0"/>
                <a:ea typeface="Times New Roman" panose="02020603050405020304" pitchFamily="18" charset="0"/>
              </a:rPr>
              <a:t>7</a:t>
            </a:r>
            <a:r>
              <a:rPr lang="tr-TR" b="1" dirty="0">
                <a:latin typeface="Times New Roman" panose="02020603050405020304" pitchFamily="18" charset="0"/>
                <a:ea typeface="Times New Roman" panose="02020603050405020304" pitchFamily="18" charset="0"/>
              </a:rPr>
              <a:t>. Bir Çokluğun Verilen Kesir Kadarını Bulma</a:t>
            </a:r>
            <a:endParaRPr lang="tr-TR" dirty="0">
              <a:latin typeface="Times New Roman" panose="02020603050405020304" pitchFamily="18" charset="0"/>
              <a:ea typeface="Times New Roman" panose="02020603050405020304" pitchFamily="18" charset="0"/>
            </a:endParaRPr>
          </a:p>
          <a:p>
            <a:pPr algn="ctr">
              <a:lnSpc>
                <a:spcPct val="111000"/>
              </a:lnSpc>
              <a:spcAft>
                <a:spcPts val="0"/>
              </a:spcAft>
            </a:pPr>
            <a:r>
              <a:rPr lang="tr-TR" dirty="0">
                <a:latin typeface="Times New Roman" panose="02020603050405020304" pitchFamily="18" charset="0"/>
                <a:ea typeface="Times New Roman" panose="02020603050405020304" pitchFamily="18" charset="0"/>
              </a:rPr>
              <a:t> </a:t>
            </a:r>
          </a:p>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İlköğretim programında, öncelikle bir “çokluğun” birim kesir kadarını bulma, daha sonra basit kesir kadarını bulma ve son olarak da çarpma işlemi yapılır. Bir çokluğun verilen kesir kadarını bulma etkinliklerinde kullanılan nesnelere dikkat edilmelidir. Eğer sonuç kesirli bir sayı çıkacaksa bölünebilir nesnelerin kullanımına özen gösterilmelidir (Olkun ve Toluk Uçar, 2018). Bu becerilerin kazanılmasında küme modellerinin kullanılması önerilebilir.</a:t>
            </a:r>
            <a:endParaRPr lang="tr-TR" sz="16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Dikdörtgen 3"/>
              <p:cNvSpPr/>
              <p:nvPr/>
            </p:nvSpPr>
            <p:spPr>
              <a:xfrm>
                <a:off x="767255" y="2485079"/>
                <a:ext cx="5728139" cy="1846916"/>
              </a:xfrm>
              <a:prstGeom prst="rect">
                <a:avLst/>
              </a:prstGeom>
            </p:spPr>
            <p:txBody>
              <a:bodyPr wrap="square">
                <a:spAutoFit/>
              </a:bodyPr>
              <a:lstStyle/>
              <a:p>
                <a:pPr indent="449580" algn="just">
                  <a:lnSpc>
                    <a:spcPct val="111000"/>
                  </a:lnSpc>
                  <a:spcAft>
                    <a:spcPts val="0"/>
                  </a:spcAft>
                </a:pPr>
                <a:r>
                  <a:rPr lang="tr-TR" sz="1600" b="1" dirty="0" smtClean="0">
                    <a:latin typeface="Times New Roman" panose="02020603050405020304" pitchFamily="18" charset="0"/>
                    <a:ea typeface="Times New Roman" panose="02020603050405020304" pitchFamily="18" charset="0"/>
                  </a:rPr>
                  <a:t>Örnek: </a:t>
                </a:r>
                <a:r>
                  <a:rPr lang="tr-TR" sz="1600" dirty="0">
                    <a:latin typeface="Times New Roman" panose="02020603050405020304" pitchFamily="18" charset="0"/>
                    <a:ea typeface="Times New Roman" panose="02020603050405020304" pitchFamily="18" charset="0"/>
                  </a:rPr>
                  <a:t>Bir sepette 20 yumurta vardır. Bu yumurtaların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2</m:t>
                        </m:r>
                      </m:num>
                      <m:den>
                        <m:r>
                          <a:rPr lang="tr-TR" sz="1600">
                            <a:effectLst/>
                            <a:latin typeface="Cambria Math" panose="02040503050406030204" pitchFamily="18" charset="0"/>
                            <a:ea typeface="Times New Roman" panose="02020603050405020304" pitchFamily="18" charset="0"/>
                          </a:rPr>
                          <m:t>5</m:t>
                        </m:r>
                      </m:den>
                    </m:f>
                  </m:oMath>
                </a14:m>
                <a:r>
                  <a:rPr lang="tr-TR" sz="1600" dirty="0">
                    <a:latin typeface="Times New Roman" panose="02020603050405020304" pitchFamily="18" charset="0"/>
                    <a:ea typeface="Times New Roman" panose="02020603050405020304" pitchFamily="18" charset="0"/>
                  </a:rPr>
                  <a:t>’si kırılmıştır. Kaç yumurta kırılmıştır?</a:t>
                </a:r>
                <a:endParaRPr lang="tr-TR" sz="16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600" dirty="0">
                    <a:latin typeface="Times New Roman" panose="02020603050405020304" pitchFamily="18" charset="0"/>
                    <a:ea typeface="Times New Roman" panose="02020603050405020304" pitchFamily="18" charset="0"/>
                  </a:rPr>
                  <a:t> </a:t>
                </a:r>
                <a:endParaRPr lang="tr-TR" sz="1600" dirty="0">
                  <a:effectLst/>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Bu problemde öncelikle birim kesri bulunur. Ardından basit kesir kadarını bulmak için ya çarpma işlemi uygulanır ya da tekrarlı toplama işlemi ile problemin çözümü gerçekleştirilir.</a:t>
                </a:r>
                <a:endParaRPr lang="tr-TR" sz="1600" dirty="0">
                  <a:effectLst/>
                  <a:latin typeface="Times New Roman" panose="02020603050405020304" pitchFamily="18" charset="0"/>
                  <a:ea typeface="Times New Roman" panose="02020603050405020304" pitchFamily="18" charset="0"/>
                </a:endParaRPr>
              </a:p>
            </p:txBody>
          </p:sp>
        </mc:Choice>
        <mc:Fallback xmlns="">
          <p:sp>
            <p:nvSpPr>
              <p:cNvPr id="4" name="Dikdörtgen 3"/>
              <p:cNvSpPr>
                <a:spLocks noRot="1" noChangeAspect="1" noMove="1" noResize="1" noEditPoints="1" noAdjustHandles="1" noChangeArrowheads="1" noChangeShapeType="1" noTextEdit="1"/>
              </p:cNvSpPr>
              <p:nvPr/>
            </p:nvSpPr>
            <p:spPr>
              <a:xfrm>
                <a:off x="767255" y="2485079"/>
                <a:ext cx="5728139" cy="1846916"/>
              </a:xfrm>
              <a:prstGeom prst="rect">
                <a:avLst/>
              </a:prstGeom>
              <a:blipFill>
                <a:blip r:embed="rId2"/>
                <a:stretch>
                  <a:fillRect l="-638" r="-532" b="-2310"/>
                </a:stretch>
              </a:blipFill>
            </p:spPr>
            <p:txBody>
              <a:bodyPr/>
              <a:lstStyle/>
              <a:p>
                <a:r>
                  <a:rPr lang="tr-TR">
                    <a:noFill/>
                  </a:rPr>
                  <a:t> </a:t>
                </a:r>
              </a:p>
            </p:txBody>
          </p:sp>
        </mc:Fallback>
      </mc:AlternateContent>
      <p:pic>
        <p:nvPicPr>
          <p:cNvPr id="5" name="Resim 4"/>
          <p:cNvPicPr/>
          <p:nvPr/>
        </p:nvPicPr>
        <p:blipFill>
          <a:blip r:embed="rId3" cstate="print"/>
          <a:srcRect/>
          <a:stretch>
            <a:fillRect/>
          </a:stretch>
        </p:blipFill>
        <p:spPr bwMode="auto">
          <a:xfrm>
            <a:off x="7301405" y="2380460"/>
            <a:ext cx="2972435" cy="142621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Dikdörtgen 5"/>
              <p:cNvSpPr/>
              <p:nvPr/>
            </p:nvSpPr>
            <p:spPr>
              <a:xfrm>
                <a:off x="7301405" y="3993372"/>
                <a:ext cx="3797519" cy="2206117"/>
              </a:xfrm>
              <a:prstGeom prst="rect">
                <a:avLst/>
              </a:prstGeom>
            </p:spPr>
            <p:txBody>
              <a:bodyPr wrap="square">
                <a:spAutoFit/>
              </a:bodyPr>
              <a:lstStyle/>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20 ÷ 5= </a:t>
                </a:r>
                <a:r>
                  <a:rPr lang="tr-TR" sz="1400" dirty="0" smtClean="0">
                    <a:latin typeface="Times New Roman" panose="02020603050405020304" pitchFamily="18" charset="0"/>
                    <a:ea typeface="Times New Roman" panose="02020603050405020304" pitchFamily="18" charset="0"/>
                  </a:rPr>
                  <a:t>4</a:t>
                </a: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20’nin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5</m:t>
                        </m:r>
                      </m:den>
                    </m:f>
                  </m:oMath>
                </a14:m>
                <a:r>
                  <a:rPr lang="tr-TR" sz="1400" dirty="0">
                    <a:latin typeface="Times New Roman" panose="02020603050405020304" pitchFamily="18" charset="0"/>
                    <a:ea typeface="Times New Roman" panose="02020603050405020304" pitchFamily="18" charset="0"/>
                  </a:rPr>
                  <a:t>’i 4 yumurta eder</a:t>
                </a:r>
                <a:r>
                  <a:rPr lang="tr-TR" sz="1400" dirty="0" smtClean="0">
                    <a:latin typeface="Times New Roman" panose="02020603050405020304" pitchFamily="18" charset="0"/>
                    <a:ea typeface="Times New Roman" panose="02020603050405020304" pitchFamily="18" charset="0"/>
                  </a:rPr>
                  <a:t>.</a:t>
                </a:r>
              </a:p>
              <a:p>
                <a:pPr algn="just">
                  <a:lnSpc>
                    <a:spcPct val="111000"/>
                  </a:lnSpc>
                  <a:spcAft>
                    <a:spcPts val="0"/>
                  </a:spcAft>
                </a:pP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4 x 2 = 8 yumurta kırılmıştır</a:t>
                </a:r>
                <a:r>
                  <a:rPr lang="tr-TR" sz="1400" dirty="0" smtClean="0">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endParaRPr lang="tr-TR" sz="1400" dirty="0" smtClean="0">
                  <a:latin typeface="Times New Roman" panose="02020603050405020304" pitchFamily="18" charset="0"/>
                  <a:ea typeface="Times New Roman" panose="02020603050405020304" pitchFamily="18" charset="0"/>
                </a:endParaRPr>
              </a:p>
              <a:p>
                <a:pPr algn="just">
                  <a:lnSpc>
                    <a:spcPct val="111000"/>
                  </a:lnSpc>
                  <a:spcAft>
                    <a:spcPts val="0"/>
                  </a:spcAft>
                </a:pPr>
                <a:r>
                  <a:rPr lang="tr-TR" sz="1400" dirty="0" smtClean="0">
                    <a:latin typeface="Times New Roman" panose="02020603050405020304" pitchFamily="18" charset="0"/>
                    <a:ea typeface="Times New Roman" panose="02020603050405020304" pitchFamily="18" charset="0"/>
                  </a:rPr>
                  <a:t>Ya da</a:t>
                </a:r>
              </a:p>
              <a:p>
                <a:pPr algn="just">
                  <a:lnSpc>
                    <a:spcPct val="111000"/>
                  </a:lnSpc>
                  <a:spcAft>
                    <a:spcPts val="0"/>
                  </a:spcAft>
                </a:pP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2</m:t>
                        </m:r>
                      </m:num>
                      <m:den>
                        <m:r>
                          <a:rPr lang="tr-TR" sz="1400">
                            <a:effectLst/>
                            <a:latin typeface="Cambria Math" panose="02040503050406030204" pitchFamily="18" charset="0"/>
                            <a:ea typeface="Times New Roman" panose="02020603050405020304" pitchFamily="18" charset="0"/>
                          </a:rPr>
                          <m:t>5</m:t>
                        </m:r>
                      </m:den>
                    </m:f>
                  </m:oMath>
                </a14:m>
                <a:r>
                  <a:rPr lang="tr-TR" sz="14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5</m:t>
                        </m:r>
                      </m:den>
                    </m:f>
                  </m:oMath>
                </a14:m>
                <a:r>
                  <a:rPr lang="tr-TR" sz="14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5</m:t>
                        </m:r>
                      </m:den>
                    </m:f>
                  </m:oMath>
                </a14:m>
                <a:r>
                  <a:rPr lang="tr-TR" sz="1400" dirty="0">
                    <a:effectLst/>
                    <a:latin typeface="Times New Roman" panose="02020603050405020304" pitchFamily="18" charset="0"/>
                    <a:ea typeface="Times New Roman" panose="02020603050405020304" pitchFamily="18" charset="0"/>
                  </a:rPr>
                  <a:t> </a:t>
                </a:r>
                <a:r>
                  <a:rPr lang="tr-TR" sz="1400" dirty="0">
                    <a:latin typeface="Times New Roman" panose="02020603050405020304" pitchFamily="18" charset="0"/>
                    <a:ea typeface="Times New Roman" panose="02020603050405020304" pitchFamily="18" charset="0"/>
                  </a:rPr>
                  <a:t>= 4 + 4 = 8 yumurta kırılmıştır.</a:t>
                </a:r>
                <a:endParaRPr lang="tr-TR" sz="1400" dirty="0">
                  <a:effectLst/>
                  <a:latin typeface="Times New Roman" panose="02020603050405020304" pitchFamily="18" charset="0"/>
                  <a:ea typeface="Times New Roman" panose="02020603050405020304" pitchFamily="18" charset="0"/>
                </a:endParaRPr>
              </a:p>
            </p:txBody>
          </p:sp>
        </mc:Choice>
        <mc:Fallback xmlns="">
          <p:sp>
            <p:nvSpPr>
              <p:cNvPr id="6" name="Dikdörtgen 5"/>
              <p:cNvSpPr>
                <a:spLocks noRot="1" noChangeAspect="1" noMove="1" noResize="1" noEditPoints="1" noAdjustHandles="1" noChangeArrowheads="1" noChangeShapeType="1" noTextEdit="1"/>
              </p:cNvSpPr>
              <p:nvPr/>
            </p:nvSpPr>
            <p:spPr>
              <a:xfrm>
                <a:off x="7301405" y="3993372"/>
                <a:ext cx="3797519" cy="2206117"/>
              </a:xfrm>
              <a:prstGeom prst="rect">
                <a:avLst/>
              </a:prstGeom>
              <a:blipFill>
                <a:blip r:embed="rId4"/>
                <a:stretch>
                  <a:fillRect l="-482" t="-276"/>
                </a:stretch>
              </a:blipFill>
            </p:spPr>
            <p:txBody>
              <a:bodyPr/>
              <a:lstStyle/>
              <a:p>
                <a:r>
                  <a:rPr lang="tr-TR">
                    <a:noFill/>
                  </a:rPr>
                  <a:t> </a:t>
                </a:r>
              </a:p>
            </p:txBody>
          </p:sp>
        </mc:Fallback>
      </mc:AlternateContent>
    </p:spTree>
    <p:extLst>
      <p:ext uri="{BB962C8B-B14F-4D97-AF65-F5344CB8AC3E}">
        <p14:creationId xmlns:p14="http://schemas.microsoft.com/office/powerpoint/2010/main" val="951869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14</a:t>
            </a:fld>
            <a:endParaRPr lang="zh-CN" altLang="en-US" dirty="0"/>
          </a:p>
        </p:txBody>
      </p:sp>
      <p:sp>
        <p:nvSpPr>
          <p:cNvPr id="3" name="Dikdörtgen 2"/>
          <p:cNvSpPr/>
          <p:nvPr/>
        </p:nvSpPr>
        <p:spPr>
          <a:xfrm>
            <a:off x="1626408" y="412334"/>
            <a:ext cx="9682723" cy="399789"/>
          </a:xfrm>
          <a:prstGeom prst="rect">
            <a:avLst/>
          </a:prstGeom>
        </p:spPr>
        <p:txBody>
          <a:bodyPr wrap="square">
            <a:spAutoFit/>
          </a:bodyPr>
          <a:lstStyle/>
          <a:p>
            <a:pPr indent="449580" algn="ctr">
              <a:lnSpc>
                <a:spcPct val="111000"/>
              </a:lnSpc>
              <a:spcAft>
                <a:spcPts val="0"/>
              </a:spcAft>
            </a:pPr>
            <a:r>
              <a:rPr lang="tr-TR" b="1" dirty="0" smtClean="0">
                <a:latin typeface="Times New Roman" panose="02020603050405020304" pitchFamily="18" charset="0"/>
                <a:ea typeface="Times New Roman" panose="02020603050405020304" pitchFamily="18" charset="0"/>
              </a:rPr>
              <a:t>8</a:t>
            </a:r>
            <a:r>
              <a:rPr lang="tr-TR" b="1" dirty="0">
                <a:latin typeface="Times New Roman" panose="02020603050405020304" pitchFamily="18" charset="0"/>
                <a:ea typeface="Times New Roman" panose="02020603050405020304" pitchFamily="18" charset="0"/>
              </a:rPr>
              <a:t>. Kesirlerde Dört İşlemin Öğretimi</a:t>
            </a:r>
            <a:endParaRPr lang="tr-TR" sz="1400" dirty="0">
              <a:effectLst/>
              <a:latin typeface="Times New Roman" panose="02020603050405020304" pitchFamily="18" charset="0"/>
              <a:ea typeface="Times New Roman" panose="02020603050405020304" pitchFamily="18" charset="0"/>
            </a:endParaRPr>
          </a:p>
        </p:txBody>
      </p:sp>
      <p:sp>
        <p:nvSpPr>
          <p:cNvPr id="4" name="Dikdörtgen 3"/>
          <p:cNvSpPr/>
          <p:nvPr/>
        </p:nvSpPr>
        <p:spPr>
          <a:xfrm>
            <a:off x="628979" y="971924"/>
            <a:ext cx="11037504" cy="826316"/>
          </a:xfrm>
          <a:prstGeom prst="rect">
            <a:avLst/>
          </a:prstGeom>
        </p:spPr>
        <p:txBody>
          <a:bodyPr wrap="square">
            <a:spAutoFit/>
          </a:bodyPr>
          <a:lstStyle/>
          <a:p>
            <a:pPr indent="449580" algn="just">
              <a:lnSpc>
                <a:spcPct val="111000"/>
              </a:lnSpc>
              <a:spcAft>
                <a:spcPts val="0"/>
              </a:spcAft>
            </a:pPr>
            <a:r>
              <a:rPr lang="tr-TR" sz="1600" dirty="0" smtClean="0">
                <a:latin typeface="Times New Roman" panose="02020603050405020304" pitchFamily="18" charset="0"/>
                <a:ea typeface="Times New Roman" panose="02020603050405020304" pitchFamily="18" charset="0"/>
              </a:rPr>
              <a:t>	</a:t>
            </a:r>
            <a:r>
              <a:rPr lang="tr-TR" sz="1400" dirty="0" smtClean="0">
                <a:latin typeface="Times New Roman" panose="02020603050405020304" pitchFamily="18" charset="0"/>
                <a:ea typeface="Times New Roman" panose="02020603050405020304" pitchFamily="18" charset="0"/>
              </a:rPr>
              <a:t>İlkokul </a:t>
            </a:r>
            <a:r>
              <a:rPr lang="tr-TR" sz="1400" dirty="0">
                <a:latin typeface="Times New Roman" panose="02020603050405020304" pitchFamily="18" charset="0"/>
                <a:ea typeface="Times New Roman" panose="02020603050405020304" pitchFamily="18" charset="0"/>
              </a:rPr>
              <a:t>Matematik Öğretim Programında (2018) dördüncü sınıfta kesirlerde toplama ve çıkarma işlemlerine giriş yapılmaktadır. Paydaları eşit kesirler ile toplama ve çıkarma işlemlerinin yapılması ve uygun problemlerin çözülmesi hedeflenmektedir (MEB, 2018). Ancak burada konu bütünlüğü açısından ortaokul 5. sınıfta yer alan kesirlerde çarpma ve bölme işlemlerine de yer verilmiştir.</a:t>
            </a:r>
            <a:endParaRPr lang="tr-TR" sz="14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628979" y="1967223"/>
            <a:ext cx="10867696" cy="800219"/>
          </a:xfrm>
          <a:prstGeom prst="rect">
            <a:avLst/>
          </a:prstGeom>
        </p:spPr>
        <p:txBody>
          <a:bodyPr wrap="square">
            <a:spAutoFit/>
          </a:bodyPr>
          <a:lstStyle/>
          <a:p>
            <a:pPr algn="just"/>
            <a:r>
              <a:rPr lang="tr-TR" sz="1600" dirty="0" smtClean="0">
                <a:latin typeface="Times New Roman" panose="02020603050405020304" pitchFamily="18" charset="0"/>
                <a:ea typeface="Times New Roman" panose="02020603050405020304" pitchFamily="18" charset="0"/>
              </a:rPr>
              <a:t>	</a:t>
            </a:r>
            <a:r>
              <a:rPr lang="tr-TR" sz="1600" b="1" dirty="0">
                <a:latin typeface="Times New Roman" panose="02020603050405020304" pitchFamily="18" charset="0"/>
                <a:ea typeface="Times New Roman" panose="02020603050405020304" pitchFamily="18" charset="0"/>
              </a:rPr>
              <a:t>1. Kesirlerde Toplama İşlemi ve Öğretimi</a:t>
            </a:r>
            <a:endParaRPr lang="tr-TR" sz="1200" dirty="0">
              <a:latin typeface="Times New Roman" panose="02020603050405020304" pitchFamily="18" charset="0"/>
              <a:ea typeface="Times New Roman" panose="02020603050405020304" pitchFamily="18" charset="0"/>
            </a:endParaRPr>
          </a:p>
          <a:p>
            <a:pPr algn="just"/>
            <a:r>
              <a:rPr lang="tr-TR" sz="1600" dirty="0" smtClean="0">
                <a:latin typeface="Times New Roman" panose="02020603050405020304" pitchFamily="18" charset="0"/>
                <a:ea typeface="Times New Roman" panose="02020603050405020304" pitchFamily="18" charset="0"/>
              </a:rPr>
              <a:t>	</a:t>
            </a:r>
            <a:r>
              <a:rPr lang="tr-TR" sz="1400" dirty="0" smtClean="0">
                <a:latin typeface="Times New Roman" panose="02020603050405020304" pitchFamily="18" charset="0"/>
                <a:ea typeface="Times New Roman" panose="02020603050405020304" pitchFamily="18" charset="0"/>
              </a:rPr>
              <a:t>Kesir </a:t>
            </a:r>
            <a:r>
              <a:rPr lang="tr-TR" sz="1400" dirty="0">
                <a:latin typeface="Times New Roman" panose="02020603050405020304" pitchFamily="18" charset="0"/>
                <a:ea typeface="Times New Roman" panose="02020603050405020304" pitchFamily="18" charset="0"/>
              </a:rPr>
              <a:t>sayılarıyla toplama işleminin kavranması çalışmalarında öncelikle iki kesir sayısının toplamından üçüncü bir kesir sayısı elde edildiği vurgulanmalıdır. Kesir sayılarıyla toplama işleminde yararlanılabilecek önemli kavram </a:t>
            </a:r>
            <a:r>
              <a:rPr lang="tr-TR" sz="1400" b="1" dirty="0">
                <a:latin typeface="Times New Roman" panose="02020603050405020304" pitchFamily="18" charset="0"/>
                <a:ea typeface="Times New Roman" panose="02020603050405020304" pitchFamily="18" charset="0"/>
              </a:rPr>
              <a:t>birim kesirdir </a:t>
            </a:r>
            <a:r>
              <a:rPr lang="tr-TR" sz="1400" dirty="0">
                <a:latin typeface="Times New Roman" panose="02020603050405020304" pitchFamily="18" charset="0"/>
                <a:ea typeface="Times New Roman" panose="02020603050405020304" pitchFamily="18" charset="0"/>
              </a:rPr>
              <a:t>(Baykul, 2009). </a:t>
            </a:r>
            <a:endParaRPr lang="tr-TR" sz="1400" dirty="0"/>
          </a:p>
        </p:txBody>
      </p:sp>
      <mc:AlternateContent xmlns:mc="http://schemas.openxmlformats.org/markup-compatibility/2006" xmlns:a14="http://schemas.microsoft.com/office/drawing/2010/main">
        <mc:Choice Requires="a14">
          <p:sp>
            <p:nvSpPr>
              <p:cNvPr id="7" name="Dikdörtgen 6"/>
              <p:cNvSpPr/>
              <p:nvPr/>
            </p:nvSpPr>
            <p:spPr>
              <a:xfrm>
                <a:off x="767255" y="3038482"/>
                <a:ext cx="10729420" cy="909095"/>
              </a:xfrm>
              <a:prstGeom prst="rect">
                <a:avLst/>
              </a:prstGeom>
            </p:spPr>
            <p:txBody>
              <a:bodyPr wrap="square">
                <a:spAutoFit/>
              </a:bodyPr>
              <a:lstStyle/>
              <a:p>
                <a:pPr indent="449580" algn="just">
                  <a:lnSpc>
                    <a:spcPct val="111000"/>
                  </a:lnSpc>
                  <a:spcAft>
                    <a:spcPts val="0"/>
                  </a:spcAft>
                </a:pPr>
                <a:r>
                  <a:rPr lang="tr-TR" sz="1400" b="1" dirty="0" smtClean="0">
                    <a:latin typeface="Times New Roman" panose="02020603050405020304" pitchFamily="18" charset="0"/>
                    <a:ea typeface="Times New Roman" panose="02020603050405020304" pitchFamily="18" charset="0"/>
                  </a:rPr>
                  <a:t>Örnek: </a:t>
                </a:r>
                <a:r>
                  <a:rPr lang="tr-TR" sz="1400" dirty="0">
                    <a:latin typeface="Times New Roman" panose="02020603050405020304" pitchFamily="18" charset="0"/>
                    <a:ea typeface="Times New Roman" panose="02020603050405020304" pitchFamily="18" charset="0"/>
                  </a:rPr>
                  <a:t>Defne pastanın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3</m:t>
                        </m:r>
                      </m:num>
                      <m:den>
                        <m:r>
                          <a:rPr lang="tr-TR" sz="1400">
                            <a:effectLst/>
                            <a:latin typeface="Cambria Math" panose="02040503050406030204" pitchFamily="18" charset="0"/>
                            <a:ea typeface="Times New Roman" panose="02020603050405020304" pitchFamily="18" charset="0"/>
                          </a:rPr>
                          <m:t>7</m:t>
                        </m:r>
                      </m:den>
                    </m:f>
                  </m:oMath>
                </a14:m>
                <a:r>
                  <a:rPr lang="tr-TR" sz="1400" dirty="0">
                    <a:latin typeface="Times New Roman" panose="02020603050405020304" pitchFamily="18" charset="0"/>
                    <a:ea typeface="Times New Roman" panose="02020603050405020304" pitchFamily="18" charset="0"/>
                  </a:rPr>
                  <a:t>’ünü, Ege ise aynı pastanın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2</m:t>
                        </m:r>
                      </m:num>
                      <m:den>
                        <m:r>
                          <a:rPr lang="tr-TR" sz="1400">
                            <a:effectLst/>
                            <a:latin typeface="Cambria Math" panose="02040503050406030204" pitchFamily="18" charset="0"/>
                            <a:ea typeface="Times New Roman" panose="02020603050405020304" pitchFamily="18" charset="0"/>
                          </a:rPr>
                          <m:t>7</m:t>
                        </m:r>
                      </m:den>
                    </m:f>
                  </m:oMath>
                </a14:m>
                <a:r>
                  <a:rPr lang="tr-TR" sz="1400" dirty="0">
                    <a:latin typeface="Times New Roman" panose="02020603050405020304" pitchFamily="18" charset="0"/>
                    <a:ea typeface="Times New Roman" panose="02020603050405020304" pitchFamily="18" charset="0"/>
                  </a:rPr>
                  <a:t>’sini yedi. Pastanın kaçta kaçı yenmiştir</a:t>
                </a:r>
                <a:r>
                  <a:rPr lang="tr-TR" sz="1400" dirty="0" smtClean="0">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p>
                <a:pPr indent="449580" algn="just">
                  <a:lnSpc>
                    <a:spcPct val="111000"/>
                  </a:lnSpc>
                  <a:spcAft>
                    <a:spcPts val="0"/>
                  </a:spcAft>
                </a:pPr>
                <a:endParaRPr lang="tr-TR" sz="1400" dirty="0" smtClean="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400" dirty="0" smtClean="0">
                    <a:latin typeface="Times New Roman" panose="02020603050405020304" pitchFamily="18" charset="0"/>
                    <a:ea typeface="Times New Roman" panose="02020603050405020304" pitchFamily="18" charset="0"/>
                  </a:rPr>
                  <a:t>İşlem </a:t>
                </a:r>
                <a:r>
                  <a:rPr lang="tr-TR" sz="1400" dirty="0">
                    <a:latin typeface="Times New Roman" panose="02020603050405020304" pitchFamily="18" charset="0"/>
                    <a:ea typeface="Times New Roman" panose="02020603050405020304" pitchFamily="18" charset="0"/>
                  </a:rPr>
                  <a:t>yapılırken öncelikle problemde </a:t>
                </a:r>
                <a:r>
                  <a:rPr lang="tr-TR" sz="1400" dirty="0" smtClean="0">
                    <a:latin typeface="Times New Roman" panose="02020603050405020304" pitchFamily="18" charset="0"/>
                    <a:ea typeface="Times New Roman" panose="02020603050405020304" pitchFamily="18" charset="0"/>
                  </a:rPr>
                  <a:t>verilenler, şekil </a:t>
                </a:r>
                <a:r>
                  <a:rPr lang="tr-TR" sz="1400" dirty="0">
                    <a:latin typeface="Times New Roman" panose="02020603050405020304" pitchFamily="18" charset="0"/>
                    <a:ea typeface="Times New Roman" panose="02020603050405020304" pitchFamily="18" charset="0"/>
                  </a:rPr>
                  <a:t>üzerinde somutlaştırılır. Ardından birim kesir üzerinden toplama işlemi yapılır.</a:t>
                </a:r>
                <a:endParaRPr lang="tr-TR" sz="1400" dirty="0">
                  <a:effectLst/>
                  <a:latin typeface="Times New Roman" panose="02020603050405020304" pitchFamily="18" charset="0"/>
                  <a:ea typeface="Times New Roman" panose="02020603050405020304" pitchFamily="18" charset="0"/>
                </a:endParaRPr>
              </a:p>
            </p:txBody>
          </p:sp>
        </mc:Choice>
        <mc:Fallback xmlns="">
          <p:sp>
            <p:nvSpPr>
              <p:cNvPr id="7" name="Dikdörtgen 6"/>
              <p:cNvSpPr>
                <a:spLocks noRot="1" noChangeAspect="1" noMove="1" noResize="1" noEditPoints="1" noAdjustHandles="1" noChangeArrowheads="1" noChangeShapeType="1" noTextEdit="1"/>
              </p:cNvSpPr>
              <p:nvPr/>
            </p:nvSpPr>
            <p:spPr>
              <a:xfrm>
                <a:off x="767255" y="3038482"/>
                <a:ext cx="10729420" cy="909095"/>
              </a:xfrm>
              <a:prstGeom prst="rect">
                <a:avLst/>
              </a:prstGeom>
              <a:blipFill>
                <a:blip r:embed="rId2"/>
                <a:stretch>
                  <a:fillRect b="-4000"/>
                </a:stretch>
              </a:blipFill>
            </p:spPr>
            <p:txBody>
              <a:bodyPr/>
              <a:lstStyle/>
              <a:p>
                <a:r>
                  <a:rPr lang="tr-TR">
                    <a:noFill/>
                  </a:rPr>
                  <a:t> </a:t>
                </a:r>
              </a:p>
            </p:txBody>
          </p:sp>
        </mc:Fallback>
      </mc:AlternateContent>
      <p:pic>
        <p:nvPicPr>
          <p:cNvPr id="8" name="Resim 7"/>
          <p:cNvPicPr/>
          <p:nvPr/>
        </p:nvPicPr>
        <p:blipFill>
          <a:blip r:embed="rId3" cstate="print"/>
          <a:srcRect/>
          <a:stretch>
            <a:fillRect/>
          </a:stretch>
        </p:blipFill>
        <p:spPr bwMode="auto">
          <a:xfrm>
            <a:off x="1524000" y="4391743"/>
            <a:ext cx="2953407" cy="1596007"/>
          </a:xfrm>
          <a:prstGeom prst="rect">
            <a:avLst/>
          </a:prstGeom>
          <a:noFill/>
          <a:ln w="9525">
            <a:noFill/>
            <a:miter lim="800000"/>
            <a:headEnd/>
            <a:tailEnd/>
          </a:ln>
          <a:effectLst/>
        </p:spPr>
      </p:pic>
      <p:pic>
        <p:nvPicPr>
          <p:cNvPr id="9" name="Resim 8" descr="C:\Users\Emine GOZEL\Desktop\Adsız.jpg"/>
          <p:cNvPicPr/>
          <p:nvPr/>
        </p:nvPicPr>
        <p:blipFill>
          <a:blip r:embed="rId4"/>
          <a:srcRect/>
          <a:stretch>
            <a:fillRect/>
          </a:stretch>
        </p:blipFill>
        <p:spPr bwMode="auto">
          <a:xfrm>
            <a:off x="5265684" y="4462232"/>
            <a:ext cx="5801710" cy="1318260"/>
          </a:xfrm>
          <a:prstGeom prst="rect">
            <a:avLst/>
          </a:prstGeom>
          <a:noFill/>
          <a:ln w="9525">
            <a:noFill/>
            <a:miter lim="800000"/>
            <a:headEnd/>
            <a:tailEnd/>
          </a:ln>
        </p:spPr>
      </p:pic>
    </p:spTree>
    <p:extLst>
      <p:ext uri="{BB962C8B-B14F-4D97-AF65-F5344CB8AC3E}">
        <p14:creationId xmlns:p14="http://schemas.microsoft.com/office/powerpoint/2010/main" val="61336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15</a:t>
            </a:fld>
            <a:endParaRPr lang="zh-CN" altLang="en-US" dirty="0"/>
          </a:p>
        </p:txBody>
      </p:sp>
      <p:sp>
        <p:nvSpPr>
          <p:cNvPr id="3" name="Dikdörtgen 2"/>
          <p:cNvSpPr/>
          <p:nvPr/>
        </p:nvSpPr>
        <p:spPr>
          <a:xfrm>
            <a:off x="241738" y="734738"/>
            <a:ext cx="11361683" cy="611834"/>
          </a:xfrm>
          <a:prstGeom prst="rect">
            <a:avLst/>
          </a:prstGeom>
        </p:spPr>
        <p:txBody>
          <a:bodyPr wrap="square">
            <a:spAutoFit/>
          </a:bodyPr>
          <a:lstStyle/>
          <a:p>
            <a:pPr indent="449580" algn="just">
              <a:lnSpc>
                <a:spcPct val="111000"/>
              </a:lnSpc>
              <a:spcAft>
                <a:spcPts val="0"/>
              </a:spcAft>
            </a:pPr>
            <a:r>
              <a:rPr lang="tr-TR" sz="1600" b="1" dirty="0" smtClean="0">
                <a:latin typeface="Times New Roman" panose="02020603050405020304" pitchFamily="18" charset="0"/>
                <a:ea typeface="Times New Roman" panose="02020603050405020304" pitchFamily="18" charset="0"/>
              </a:rPr>
              <a:t>	2</a:t>
            </a:r>
            <a:r>
              <a:rPr lang="tr-TR" sz="1600" b="1" dirty="0">
                <a:latin typeface="Times New Roman" panose="02020603050405020304" pitchFamily="18" charset="0"/>
                <a:ea typeface="Times New Roman" panose="02020603050405020304" pitchFamily="18" charset="0"/>
              </a:rPr>
              <a:t>. Kesirlerde Çıkarma İşlemi ve </a:t>
            </a:r>
            <a:r>
              <a:rPr lang="tr-TR" sz="1600" b="1" dirty="0" smtClean="0">
                <a:latin typeface="Times New Roman" panose="02020603050405020304" pitchFamily="18" charset="0"/>
                <a:ea typeface="Times New Roman" panose="02020603050405020304" pitchFamily="18" charset="0"/>
              </a:rPr>
              <a:t>Öğretimi</a:t>
            </a:r>
            <a:endParaRPr lang="tr-TR" sz="1600" dirty="0">
              <a:latin typeface="Times New Roman" panose="02020603050405020304" pitchFamily="18" charset="0"/>
              <a:ea typeface="Times New Roman" panose="02020603050405020304" pitchFamily="18" charset="0"/>
            </a:endParaRPr>
          </a:p>
          <a:p>
            <a:pPr algn="just"/>
            <a:r>
              <a:rPr lang="tr-TR" sz="1600" dirty="0" smtClean="0">
                <a:latin typeface="Times New Roman" panose="02020603050405020304" pitchFamily="18" charset="0"/>
                <a:ea typeface="Times New Roman" panose="02020603050405020304" pitchFamily="18" charset="0"/>
              </a:rPr>
              <a:t>	Kesirlerde </a:t>
            </a:r>
            <a:r>
              <a:rPr lang="tr-TR" sz="1600" dirty="0">
                <a:latin typeface="Times New Roman" panose="02020603050405020304" pitchFamily="18" charset="0"/>
                <a:ea typeface="Times New Roman" panose="02020603050405020304" pitchFamily="18" charset="0"/>
              </a:rPr>
              <a:t>çıkarma işleminin öğretimi, toplama işlemi öğretimindeki çalışmalara benzer şekilde yürütülür (</a:t>
            </a:r>
            <a:r>
              <a:rPr lang="tr-TR" sz="1600" dirty="0" err="1">
                <a:latin typeface="Times New Roman" panose="02020603050405020304" pitchFamily="18" charset="0"/>
                <a:ea typeface="Times New Roman" panose="02020603050405020304" pitchFamily="18" charset="0"/>
              </a:rPr>
              <a:t>Altun</a:t>
            </a:r>
            <a:r>
              <a:rPr lang="tr-TR" sz="1600" dirty="0">
                <a:latin typeface="Times New Roman" panose="02020603050405020304" pitchFamily="18" charset="0"/>
                <a:ea typeface="Times New Roman" panose="02020603050405020304" pitchFamily="18" charset="0"/>
              </a:rPr>
              <a:t>, 2018). </a:t>
            </a:r>
            <a:endParaRPr lang="tr-TR" sz="1600" dirty="0"/>
          </a:p>
        </p:txBody>
      </p:sp>
      <p:sp>
        <p:nvSpPr>
          <p:cNvPr id="4" name="Dikdörtgen 3"/>
          <p:cNvSpPr/>
          <p:nvPr/>
        </p:nvSpPr>
        <p:spPr>
          <a:xfrm>
            <a:off x="704193" y="1718202"/>
            <a:ext cx="10899228" cy="1458733"/>
          </a:xfrm>
          <a:prstGeom prst="rect">
            <a:avLst/>
          </a:prstGeom>
        </p:spPr>
        <p:txBody>
          <a:bodyPr wrap="square">
            <a:spAutoFit/>
          </a:bodyPr>
          <a:lstStyle/>
          <a:p>
            <a:pPr indent="449580" algn="just">
              <a:lnSpc>
                <a:spcPct val="111000"/>
              </a:lnSpc>
              <a:spcAft>
                <a:spcPts val="0"/>
              </a:spcAft>
            </a:pPr>
            <a:r>
              <a:rPr lang="tr-TR" sz="1600" b="1" dirty="0" smtClean="0">
                <a:latin typeface="Times New Roman" panose="02020603050405020304" pitchFamily="18" charset="0"/>
                <a:ea typeface="Times New Roman" panose="02020603050405020304" pitchFamily="18" charset="0"/>
              </a:rPr>
              <a:t>Örnek: </a:t>
            </a:r>
            <a:r>
              <a:rPr lang="tr-TR" sz="1600" dirty="0">
                <a:latin typeface="Times New Roman" panose="02020603050405020304" pitchFamily="18" charset="0"/>
                <a:ea typeface="Times New Roman" panose="02020603050405020304" pitchFamily="18" charset="0"/>
              </a:rPr>
              <a:t>Ayşe ve Ela’nın annesi bir pastayı sekiz eş parçaya böler. Ayşe eş parçalardan 3, Ela ise 1 dilim pasta yer. Ayşe, Ela’dan ne kadar fazla pasta yemiştir?</a:t>
            </a:r>
          </a:p>
          <a:p>
            <a:pPr algn="just">
              <a:lnSpc>
                <a:spcPct val="111000"/>
              </a:lnSpc>
              <a:spcAft>
                <a:spcPts val="0"/>
              </a:spcAft>
            </a:pPr>
            <a:r>
              <a:rPr lang="tr-TR" sz="1600" dirty="0">
                <a:latin typeface="Times New Roman" panose="02020603050405020304" pitchFamily="18" charset="0"/>
                <a:ea typeface="Times New Roman" panose="02020603050405020304" pitchFamily="18" charset="0"/>
              </a:rPr>
              <a:t> </a:t>
            </a:r>
          </a:p>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Ayşe ve Ela’nın yediği pasta dilimleri görsellerle somutlaştırılır. Ardından birim kesir üzerinden kesirlerde çıkarma işlemi uygulanır.</a:t>
            </a:r>
            <a:endParaRPr lang="tr-TR" sz="16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a:srcRect/>
          <a:stretch>
            <a:fillRect/>
          </a:stretch>
        </p:blipFill>
        <p:spPr bwMode="auto">
          <a:xfrm>
            <a:off x="1494397" y="3528367"/>
            <a:ext cx="2245360" cy="209867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Dikdörtgen 5"/>
              <p:cNvSpPr/>
              <p:nvPr/>
            </p:nvSpPr>
            <p:spPr>
              <a:xfrm>
                <a:off x="4999639" y="3561368"/>
                <a:ext cx="6096000" cy="2067810"/>
              </a:xfrm>
              <a:prstGeom prst="rect">
                <a:avLst/>
              </a:prstGeom>
            </p:spPr>
            <p:txBody>
              <a:bodyPr>
                <a:spAutoFit/>
              </a:bodyPr>
              <a:lstStyle/>
              <a:p>
                <a:pPr algn="just">
                  <a:lnSpc>
                    <a:spcPct val="111000"/>
                  </a:lnSpc>
                  <a:spcAft>
                    <a:spcPts val="0"/>
                  </a:spcAft>
                </a:pPr>
                <a14:m>
                  <m:oMath xmlns:m="http://schemas.openxmlformats.org/officeDocument/2006/math">
                    <m:f>
                      <m:fPr>
                        <m:ctrlPr>
                          <a:rPr lang="tr-TR" sz="1400" i="1">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3</m:t>
                        </m:r>
                      </m:num>
                      <m:den>
                        <m:r>
                          <a:rPr lang="tr-TR" sz="1400">
                            <a:effectLst/>
                            <a:latin typeface="Cambria Math" panose="02040503050406030204" pitchFamily="18" charset="0"/>
                            <a:ea typeface="Times New Roman" panose="02020603050405020304" pitchFamily="18" charset="0"/>
                          </a:rPr>
                          <m:t>8</m:t>
                        </m:r>
                      </m:den>
                    </m:f>
                  </m:oMath>
                </a14:m>
                <a:r>
                  <a:rPr lang="tr-TR" sz="1400" dirty="0">
                    <a:effectLst/>
                    <a:latin typeface="Times New Roman" panose="02020603050405020304" pitchFamily="18" charset="0"/>
                    <a:ea typeface="Times New Roman" panose="02020603050405020304" pitchFamily="18" charset="0"/>
                  </a:rPr>
                  <a:t> </a:t>
                </a:r>
                <a:r>
                  <a:rPr lang="tr-TR" sz="1400" dirty="0">
                    <a:latin typeface="Times New Roman" panose="02020603050405020304" pitchFamily="18" charset="0"/>
                    <a:ea typeface="Times New Roman" panose="02020603050405020304" pitchFamily="18" charset="0"/>
                  </a:rPr>
                  <a:t>= 3 tane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8</m:t>
                        </m:r>
                      </m:den>
                    </m:f>
                  </m:oMath>
                </a14:m>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8</m:t>
                        </m:r>
                      </m:den>
                    </m:f>
                  </m:oMath>
                </a14:m>
                <a:r>
                  <a:rPr lang="tr-TR" sz="1400" dirty="0">
                    <a:latin typeface="Times New Roman" panose="02020603050405020304" pitchFamily="18" charset="0"/>
                    <a:ea typeface="Times New Roman" panose="02020603050405020304" pitchFamily="18" charset="0"/>
                  </a:rPr>
                  <a:t> = 1 tane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8</m:t>
                        </m:r>
                      </m:den>
                    </m:f>
                  </m:oMath>
                </a14:m>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O halde;</a:t>
                </a: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3</m:t>
                        </m:r>
                      </m:num>
                      <m:den>
                        <m:r>
                          <a:rPr lang="tr-TR" sz="1400">
                            <a:effectLst/>
                            <a:latin typeface="Cambria Math" panose="02040503050406030204" pitchFamily="18" charset="0"/>
                            <a:ea typeface="Times New Roman" panose="02020603050405020304" pitchFamily="18" charset="0"/>
                          </a:rPr>
                          <m:t>8</m:t>
                        </m:r>
                      </m:den>
                    </m:f>
                  </m:oMath>
                </a14:m>
                <a:r>
                  <a:rPr lang="tr-TR" sz="14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8</m:t>
                        </m:r>
                      </m:den>
                    </m:f>
                  </m:oMath>
                </a14:m>
                <a:r>
                  <a:rPr lang="tr-TR" sz="1400" dirty="0">
                    <a:latin typeface="Times New Roman" panose="02020603050405020304" pitchFamily="18" charset="0"/>
                    <a:ea typeface="Times New Roman" panose="02020603050405020304" pitchFamily="18" charset="0"/>
                  </a:rPr>
                  <a:t> = 3 tane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8</m:t>
                        </m:r>
                      </m:den>
                    </m:f>
                  </m:oMath>
                </a14:m>
                <a:r>
                  <a:rPr lang="tr-TR" sz="1400" dirty="0">
                    <a:latin typeface="Times New Roman" panose="02020603050405020304" pitchFamily="18" charset="0"/>
                    <a:ea typeface="Times New Roman" panose="02020603050405020304" pitchFamily="18" charset="0"/>
                  </a:rPr>
                  <a:t> - 1 tane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8</m:t>
                        </m:r>
                      </m:den>
                    </m:f>
                  </m:oMath>
                </a14:m>
                <a:r>
                  <a:rPr lang="tr-TR" sz="1400" dirty="0">
                    <a:latin typeface="Times New Roman" panose="02020603050405020304" pitchFamily="18" charset="0"/>
                    <a:ea typeface="Times New Roman" panose="02020603050405020304" pitchFamily="18" charset="0"/>
                  </a:rPr>
                  <a:t> = 2 tane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8</m:t>
                        </m:r>
                      </m:den>
                    </m:f>
                  </m:oMath>
                </a14:m>
                <a:r>
                  <a:rPr lang="tr-TR" sz="14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2</m:t>
                        </m:r>
                      </m:num>
                      <m:den>
                        <m:r>
                          <a:rPr lang="tr-TR" sz="1400">
                            <a:effectLst/>
                            <a:latin typeface="Cambria Math" panose="02040503050406030204" pitchFamily="18" charset="0"/>
                            <a:ea typeface="Times New Roman" panose="02020603050405020304" pitchFamily="18" charset="0"/>
                          </a:rPr>
                          <m:t>8</m:t>
                        </m:r>
                      </m:den>
                    </m:f>
                  </m:oMath>
                </a14:m>
                <a:r>
                  <a:rPr lang="tr-TR" sz="14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4</m:t>
                        </m:r>
                      </m:den>
                    </m:f>
                  </m:oMath>
                </a14:m>
                <a:r>
                  <a:rPr lang="tr-TR" sz="1400" dirty="0">
                    <a:effectLst/>
                    <a:latin typeface="Times New Roman" panose="02020603050405020304" pitchFamily="18" charset="0"/>
                    <a:ea typeface="Times New Roman" panose="02020603050405020304" pitchFamily="18" charset="0"/>
                  </a:rPr>
                  <a:t> </a:t>
                </a:r>
                <a:r>
                  <a:rPr lang="tr-TR" sz="1400" dirty="0">
                    <a:latin typeface="Times New Roman" panose="02020603050405020304" pitchFamily="18" charset="0"/>
                    <a:ea typeface="Times New Roman" panose="02020603050405020304" pitchFamily="18" charset="0"/>
                  </a:rPr>
                  <a:t>fazla pasta yemiştir.</a:t>
                </a:r>
                <a:endParaRPr lang="tr-TR" sz="1400" dirty="0">
                  <a:effectLst/>
                  <a:latin typeface="Times New Roman" panose="02020603050405020304" pitchFamily="18" charset="0"/>
                  <a:ea typeface="Times New Roman" panose="02020603050405020304" pitchFamily="18" charset="0"/>
                </a:endParaRPr>
              </a:p>
            </p:txBody>
          </p:sp>
        </mc:Choice>
        <mc:Fallback xmlns="">
          <p:sp>
            <p:nvSpPr>
              <p:cNvPr id="6" name="Dikdörtgen 5"/>
              <p:cNvSpPr>
                <a:spLocks noRot="1" noChangeAspect="1" noMove="1" noResize="1" noEditPoints="1" noAdjustHandles="1" noChangeArrowheads="1" noChangeShapeType="1" noTextEdit="1"/>
              </p:cNvSpPr>
              <p:nvPr/>
            </p:nvSpPr>
            <p:spPr>
              <a:xfrm>
                <a:off x="4999639" y="3561368"/>
                <a:ext cx="6096000" cy="2067810"/>
              </a:xfrm>
              <a:prstGeom prst="rect">
                <a:avLst/>
              </a:prstGeom>
              <a:blipFill>
                <a:blip r:embed="rId3"/>
                <a:stretch>
                  <a:fillRect l="-300"/>
                </a:stretch>
              </a:blipFill>
            </p:spPr>
            <p:txBody>
              <a:bodyPr/>
              <a:lstStyle/>
              <a:p>
                <a:r>
                  <a:rPr lang="tr-TR">
                    <a:noFill/>
                  </a:rPr>
                  <a:t> </a:t>
                </a:r>
              </a:p>
            </p:txBody>
          </p:sp>
        </mc:Fallback>
      </mc:AlternateContent>
    </p:spTree>
    <p:extLst>
      <p:ext uri="{BB962C8B-B14F-4D97-AF65-F5344CB8AC3E}">
        <p14:creationId xmlns:p14="http://schemas.microsoft.com/office/powerpoint/2010/main" val="137537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16</a:t>
            </a:fld>
            <a:endParaRPr lang="zh-CN" altLang="en-US" dirty="0"/>
          </a:p>
        </p:txBody>
      </p:sp>
      <p:sp>
        <p:nvSpPr>
          <p:cNvPr id="4" name="Dikdörtgen 3"/>
          <p:cNvSpPr/>
          <p:nvPr/>
        </p:nvSpPr>
        <p:spPr>
          <a:xfrm>
            <a:off x="777766" y="349861"/>
            <a:ext cx="10920248" cy="1815882"/>
          </a:xfrm>
          <a:prstGeom prst="rect">
            <a:avLst/>
          </a:prstGeom>
        </p:spPr>
        <p:txBody>
          <a:bodyPr wrap="square">
            <a:spAutoFit/>
          </a:bodyPr>
          <a:lstStyle/>
          <a:p>
            <a:pPr algn="just"/>
            <a:r>
              <a:rPr lang="tr-TR" sz="1600" b="1" dirty="0" smtClean="0">
                <a:latin typeface="Times New Roman" panose="02020603050405020304" pitchFamily="18" charset="0"/>
                <a:ea typeface="Times New Roman" panose="02020603050405020304" pitchFamily="18" charset="0"/>
              </a:rPr>
              <a:t>	3</a:t>
            </a:r>
            <a:r>
              <a:rPr lang="tr-TR" sz="1600" b="1" dirty="0">
                <a:latin typeface="Times New Roman" panose="02020603050405020304" pitchFamily="18" charset="0"/>
                <a:ea typeface="Times New Roman" panose="02020603050405020304" pitchFamily="18" charset="0"/>
              </a:rPr>
              <a:t>. Kesirlerde Çarpma İşlemi ve Öğretimi</a:t>
            </a:r>
            <a:endParaRPr lang="tr-TR" sz="1600" dirty="0">
              <a:latin typeface="Times New Roman" panose="02020603050405020304" pitchFamily="18" charset="0"/>
              <a:ea typeface="Times New Roman" panose="02020603050405020304" pitchFamily="18" charset="0"/>
            </a:endParaRPr>
          </a:p>
          <a:p>
            <a:pPr algn="just"/>
            <a:r>
              <a:rPr lang="tr-TR" sz="1600" dirty="0" smtClean="0">
                <a:latin typeface="Times New Roman" panose="02020603050405020304" pitchFamily="18" charset="0"/>
                <a:ea typeface="Times New Roman" panose="02020603050405020304" pitchFamily="18" charset="0"/>
                <a:cs typeface="Times New Roman" panose="02020603050405020304" pitchFamily="18" charset="0"/>
              </a:rPr>
              <a:t>	Kesirlerde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çarpma işlemi genellikle bir kurala dayalı verilmektedir. Bu “payı payla, paydayı da paydayla çarparız” kuralıdır. Bu kural, birkaç sözel problemle ezbere dayalı verildiği zaman öğrencide kavramsal alt yapının oluşmamasına neden olmaktadır. Bu nedenle öğretmenler gerçekçi sözel problemleri görselleştirerek vermeli, kavramsal açıklamalarda bulunmalı, sembolle model arasındaki ilişki iyi verilmelidir (Alacacı, 2012</a:t>
            </a:r>
            <a:r>
              <a:rPr lang="tr-TR"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Kesirlerde çarpma işleminin öğretiminde seçilecek problemlerde ya tekrarlı toplama işleminin kullanılması ya da kesirlerin işlemci anlamının kullanılması önerilmektedir (Olkun ve Toluk Uçar, 2018</a:t>
            </a:r>
            <a:r>
              <a:rPr lang="tr-TR" sz="1600" dirty="0" smtClean="0">
                <a:latin typeface="Times New Roman" panose="02020603050405020304" pitchFamily="18" charset="0"/>
                <a:cs typeface="Times New Roman" panose="02020603050405020304" pitchFamily="18" charset="0"/>
              </a:rPr>
              <a:t>).</a:t>
            </a:r>
            <a:r>
              <a:rPr lang="tr-TR" sz="16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Dikdörtgen 4"/>
              <p:cNvSpPr/>
              <p:nvPr/>
            </p:nvSpPr>
            <p:spPr>
              <a:xfrm>
                <a:off x="777766" y="2438917"/>
                <a:ext cx="10718908" cy="1026820"/>
              </a:xfrm>
              <a:prstGeom prst="rect">
                <a:avLst/>
              </a:prstGeom>
            </p:spPr>
            <p:txBody>
              <a:bodyPr wrap="square">
                <a:spAutoFit/>
              </a:bodyPr>
              <a:lstStyle/>
              <a:p>
                <a:pPr indent="449580" algn="just">
                  <a:lnSpc>
                    <a:spcPct val="111000"/>
                  </a:lnSpc>
                  <a:spcAft>
                    <a:spcPts val="0"/>
                  </a:spcAft>
                </a:pPr>
                <a:r>
                  <a:rPr lang="tr-TR" sz="1600" b="1" dirty="0" smtClean="0">
                    <a:latin typeface="Times New Roman" panose="02020603050405020304" pitchFamily="18" charset="0"/>
                    <a:ea typeface="Times New Roman" panose="02020603050405020304" pitchFamily="18" charset="0"/>
                  </a:rPr>
                  <a:t>Örnek: </a:t>
                </a:r>
                <a:r>
                  <a:rPr lang="tr-TR" sz="1600" dirty="0">
                    <a:latin typeface="Times New Roman" panose="02020603050405020304" pitchFamily="18" charset="0"/>
                    <a:ea typeface="TimesNewRomanPSMT"/>
                  </a:rPr>
                  <a:t>Bir manav kasasında bulunan 24 kilogram elmanın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2</m:t>
                        </m:r>
                      </m:num>
                      <m:den>
                        <m:r>
                          <a:rPr lang="tr-TR" sz="1600">
                            <a:effectLst/>
                            <a:latin typeface="Cambria Math" panose="02040503050406030204" pitchFamily="18" charset="0"/>
                            <a:ea typeface="Times New Roman" panose="02020603050405020304" pitchFamily="18" charset="0"/>
                          </a:rPr>
                          <m:t>3</m:t>
                        </m:r>
                      </m:den>
                    </m:f>
                  </m:oMath>
                </a14:m>
                <a:r>
                  <a:rPr lang="tr-TR" sz="1600" dirty="0">
                    <a:latin typeface="Times New Roman" panose="02020603050405020304" pitchFamily="18" charset="0"/>
                    <a:ea typeface="TimesNewRomanPSMT"/>
                  </a:rPr>
                  <a:t>’sini satmıştır. Kaç kilogram elma satılmıştır?</a:t>
                </a:r>
                <a:endParaRPr lang="tr-TR" sz="16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600" dirty="0">
                    <a:latin typeface="Times New Roman" panose="02020603050405020304" pitchFamily="18" charset="0"/>
                    <a:ea typeface="TimesNewRomanPSMT"/>
                  </a:rPr>
                  <a:t> </a:t>
                </a:r>
                <a:endParaRPr lang="tr-TR" sz="1600" dirty="0">
                  <a:effectLst/>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a:latin typeface="Times New Roman" panose="02020603050405020304" pitchFamily="18" charset="0"/>
                    <a:ea typeface="TimesNewRomanPSMT"/>
                  </a:rPr>
                  <a:t>Bu problemde, </a:t>
                </a:r>
                <a:r>
                  <a:rPr lang="tr-TR" sz="1600" dirty="0">
                    <a:latin typeface="Times New Roman" panose="02020603050405020304" pitchFamily="18" charset="0"/>
                    <a:ea typeface="Times New Roman" panose="02020603050405020304" pitchFamily="18" charset="0"/>
                  </a:rPr>
                  <a:t>çarpmanın tekrarlı toplama işleminden yararlanılarak manavın kaç kilogram elma sattığı bulunabilir. </a:t>
                </a:r>
                <a:endParaRPr lang="tr-TR" sz="1600" dirty="0">
                  <a:effectLst/>
                  <a:latin typeface="Times New Roman" panose="02020603050405020304" pitchFamily="18" charset="0"/>
                  <a:ea typeface="Times New Roman" panose="02020603050405020304" pitchFamily="18" charset="0"/>
                </a:endParaRPr>
              </a:p>
            </p:txBody>
          </p:sp>
        </mc:Choice>
        <mc:Fallback xmlns="">
          <p:sp>
            <p:nvSpPr>
              <p:cNvPr id="5" name="Dikdörtgen 4"/>
              <p:cNvSpPr>
                <a:spLocks noRot="1" noChangeAspect="1" noMove="1" noResize="1" noEditPoints="1" noAdjustHandles="1" noChangeArrowheads="1" noChangeShapeType="1" noTextEdit="1"/>
              </p:cNvSpPr>
              <p:nvPr/>
            </p:nvSpPr>
            <p:spPr>
              <a:xfrm>
                <a:off x="777766" y="2438917"/>
                <a:ext cx="10718908" cy="1026820"/>
              </a:xfrm>
              <a:prstGeom prst="rect">
                <a:avLst/>
              </a:prstGeom>
              <a:blipFill>
                <a:blip r:embed="rId2"/>
                <a:stretch>
                  <a:fillRect b="-473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Dikdörtgen 5"/>
              <p:cNvSpPr/>
              <p:nvPr/>
            </p:nvSpPr>
            <p:spPr>
              <a:xfrm>
                <a:off x="5780690" y="3900517"/>
                <a:ext cx="5199336" cy="1488036"/>
              </a:xfrm>
              <a:prstGeom prst="rect">
                <a:avLst/>
              </a:prstGeom>
            </p:spPr>
            <p:txBody>
              <a:bodyPr wrap="square">
                <a:spAutoFit/>
              </a:bodyPr>
              <a:lstStyle/>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24 sayısı 3’bölünür. 24 ÷ 3= 8</a:t>
                </a: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O halde, birim kesir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3</m:t>
                        </m:r>
                      </m:den>
                    </m:f>
                  </m:oMath>
                </a14:m>
                <a:r>
                  <a:rPr lang="tr-TR" sz="1400" dirty="0">
                    <a:latin typeface="Times New Roman" panose="02020603050405020304" pitchFamily="18" charset="0"/>
                    <a:ea typeface="Times New Roman" panose="02020603050405020304" pitchFamily="18" charset="0"/>
                  </a:rPr>
                  <a:t>’tür.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3</m:t>
                        </m:r>
                      </m:den>
                    </m:f>
                  </m:oMath>
                </a14:m>
                <a:r>
                  <a:rPr lang="tr-TR" sz="1400" dirty="0">
                    <a:latin typeface="Times New Roman" panose="02020603050405020304" pitchFamily="18" charset="0"/>
                    <a:ea typeface="Times New Roman" panose="02020603050405020304" pitchFamily="18" charset="0"/>
                  </a:rPr>
                  <a:t> </a:t>
                </a:r>
                <a:r>
                  <a:rPr lang="tr-TR" sz="1400" dirty="0" smtClean="0">
                    <a:latin typeface="Times New Roman" panose="02020603050405020304" pitchFamily="18" charset="0"/>
                    <a:ea typeface="Times New Roman" panose="02020603050405020304" pitchFamily="18" charset="0"/>
                  </a:rPr>
                  <a:t>= 8’dir</a:t>
                </a:r>
                <a:r>
                  <a:rPr lang="tr-TR" sz="1400" dirty="0">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2</m:t>
                        </m:r>
                      </m:num>
                      <m:den>
                        <m:r>
                          <a:rPr lang="tr-TR" sz="1400">
                            <a:effectLst/>
                            <a:latin typeface="Cambria Math" panose="02040503050406030204" pitchFamily="18" charset="0"/>
                            <a:ea typeface="Times New Roman" panose="02020603050405020304" pitchFamily="18" charset="0"/>
                          </a:rPr>
                          <m:t>3</m:t>
                        </m:r>
                      </m:den>
                    </m:f>
                  </m:oMath>
                </a14:m>
                <a:r>
                  <a:rPr lang="tr-TR" sz="1400" dirty="0">
                    <a:latin typeface="Times New Roman" panose="02020603050405020304" pitchFamily="18" charset="0"/>
                    <a:ea typeface="Times New Roman" panose="02020603050405020304" pitchFamily="18" charset="0"/>
                  </a:rPr>
                  <a:t> = 2 tane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3</m:t>
                        </m:r>
                      </m:den>
                    </m:f>
                  </m:oMath>
                </a14:m>
                <a:r>
                  <a:rPr lang="tr-TR" sz="14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3</m:t>
                        </m:r>
                      </m:den>
                    </m:f>
                  </m:oMath>
                </a14:m>
                <a:r>
                  <a:rPr lang="tr-TR" sz="14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3</m:t>
                        </m:r>
                      </m:den>
                    </m:f>
                  </m:oMath>
                </a14:m>
                <a:r>
                  <a:rPr lang="tr-TR" sz="1400" dirty="0">
                    <a:latin typeface="Times New Roman" panose="02020603050405020304" pitchFamily="18" charset="0"/>
                    <a:ea typeface="Times New Roman" panose="02020603050405020304" pitchFamily="18" charset="0"/>
                  </a:rPr>
                  <a:t> olduğu için 8+8= 16 </a:t>
                </a:r>
                <a:r>
                  <a:rPr lang="tr-TR" sz="1400" dirty="0">
                    <a:latin typeface="Times New Roman" panose="02020603050405020304" pitchFamily="18" charset="0"/>
                    <a:ea typeface="TimesNewRomanPSMT"/>
                  </a:rPr>
                  <a:t>kilogram elma satılmıştır</a:t>
                </a:r>
                <a:r>
                  <a:rPr lang="tr-TR" sz="1400" dirty="0">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p:txBody>
          </p:sp>
        </mc:Choice>
        <mc:Fallback xmlns="">
          <p:sp>
            <p:nvSpPr>
              <p:cNvPr id="6" name="Dikdörtgen 5"/>
              <p:cNvSpPr>
                <a:spLocks noRot="1" noChangeAspect="1" noMove="1" noResize="1" noEditPoints="1" noAdjustHandles="1" noChangeArrowheads="1" noChangeShapeType="1" noTextEdit="1"/>
              </p:cNvSpPr>
              <p:nvPr/>
            </p:nvSpPr>
            <p:spPr>
              <a:xfrm>
                <a:off x="5780690" y="3900517"/>
                <a:ext cx="5199336" cy="1488036"/>
              </a:xfrm>
              <a:prstGeom prst="rect">
                <a:avLst/>
              </a:prstGeom>
              <a:blipFill>
                <a:blip r:embed="rId3"/>
                <a:stretch>
                  <a:fillRect l="-352" t="-410"/>
                </a:stretch>
              </a:blipFill>
            </p:spPr>
            <p:txBody>
              <a:bodyPr/>
              <a:lstStyle/>
              <a:p>
                <a:r>
                  <a:rPr lang="tr-TR">
                    <a:noFill/>
                  </a:rPr>
                  <a:t> </a:t>
                </a:r>
              </a:p>
            </p:txBody>
          </p:sp>
        </mc:Fallback>
      </mc:AlternateContent>
      <p:pic>
        <p:nvPicPr>
          <p:cNvPr id="7" name="Resim 6"/>
          <p:cNvPicPr/>
          <p:nvPr/>
        </p:nvPicPr>
        <p:blipFill>
          <a:blip r:embed="rId4"/>
          <a:srcRect/>
          <a:stretch>
            <a:fillRect/>
          </a:stretch>
        </p:blipFill>
        <p:spPr bwMode="auto">
          <a:xfrm>
            <a:off x="1187670" y="3949845"/>
            <a:ext cx="4018915" cy="1389380"/>
          </a:xfrm>
          <a:prstGeom prst="rect">
            <a:avLst/>
          </a:prstGeom>
          <a:noFill/>
          <a:ln w="9525">
            <a:noFill/>
            <a:miter lim="800000"/>
            <a:headEnd/>
            <a:tailEnd/>
          </a:ln>
          <a:effectLst/>
        </p:spPr>
      </p:pic>
    </p:spTree>
    <p:extLst>
      <p:ext uri="{BB962C8B-B14F-4D97-AF65-F5344CB8AC3E}">
        <p14:creationId xmlns:p14="http://schemas.microsoft.com/office/powerpoint/2010/main" val="2373572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17</a:t>
            </a:fld>
            <a:endParaRPr lang="zh-CN" altLang="en-US" dirty="0"/>
          </a:p>
        </p:txBody>
      </p:sp>
      <p:sp>
        <p:nvSpPr>
          <p:cNvPr id="4" name="Dikdörtgen 3"/>
          <p:cNvSpPr/>
          <p:nvPr/>
        </p:nvSpPr>
        <p:spPr>
          <a:xfrm>
            <a:off x="756745" y="323029"/>
            <a:ext cx="11033236" cy="912173"/>
          </a:xfrm>
          <a:prstGeom prst="rect">
            <a:avLst/>
          </a:prstGeom>
        </p:spPr>
        <p:txBody>
          <a:bodyPr wrap="square">
            <a:spAutoFit/>
          </a:bodyPr>
          <a:lstStyle/>
          <a:p>
            <a:pPr indent="449580" algn="just">
              <a:lnSpc>
                <a:spcPct val="111000"/>
              </a:lnSpc>
            </a:pPr>
            <a:r>
              <a:rPr lang="tr-TR" sz="1600" b="1" dirty="0">
                <a:latin typeface="Times New Roman" panose="02020603050405020304" pitchFamily="18" charset="0"/>
                <a:ea typeface="Times New Roman" panose="02020603050405020304" pitchFamily="18" charset="0"/>
              </a:rPr>
              <a:t>4. Kesirlerde Bölme İşlemi ve Öğretimi</a:t>
            </a:r>
            <a:endParaRPr lang="tr-TR" sz="1600" dirty="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smtClean="0">
                <a:latin typeface="Times New Roman" panose="02020603050405020304" pitchFamily="18" charset="0"/>
                <a:ea typeface="Times New Roman" panose="02020603050405020304" pitchFamily="18" charset="0"/>
              </a:rPr>
              <a:t>Bölmenin </a:t>
            </a:r>
            <a:r>
              <a:rPr lang="tr-TR" sz="1600" dirty="0">
                <a:latin typeface="Times New Roman" panose="02020603050405020304" pitchFamily="18" charset="0"/>
                <a:ea typeface="Times New Roman" panose="02020603050405020304" pitchFamily="18" charset="0"/>
              </a:rPr>
              <a:t>iki anlamı vardır. Kesirlerde bölme işlemi anlatılırken; öğrencilere eşit paylaşım ve ölçme işlemlerinden yararlanılmalıdır</a:t>
            </a:r>
            <a:r>
              <a:rPr lang="tr-TR" sz="1600" dirty="0" smtClean="0">
                <a:latin typeface="Times New Roman" panose="02020603050405020304" pitchFamily="18" charset="0"/>
                <a:ea typeface="Times New Roman" panose="02020603050405020304" pitchFamily="18" charset="0"/>
              </a:rPr>
              <a:t>.</a:t>
            </a:r>
            <a:endParaRPr lang="tr-TR" sz="16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Dikdörtgen 4"/>
              <p:cNvSpPr/>
              <p:nvPr/>
            </p:nvSpPr>
            <p:spPr>
              <a:xfrm>
                <a:off x="359822" y="3414909"/>
                <a:ext cx="1114408" cy="528543"/>
              </a:xfrm>
              <a:prstGeom prst="rect">
                <a:avLst/>
              </a:prstGeom>
            </p:spPr>
            <p:txBody>
              <a:bodyPr wrap="none">
                <a:spAutoFit/>
              </a:bodyPr>
              <a:lstStyle/>
              <a:p>
                <a:r>
                  <a:rPr lang="tr-TR" dirty="0">
                    <a:latin typeface="Times New Roman" panose="02020603050405020304" pitchFamily="18" charset="0"/>
                    <a:ea typeface="Times New Roman" panose="02020603050405020304" pitchFamily="18" charset="0"/>
                  </a:rPr>
                  <a:t> </a:t>
                </a:r>
                <a14:m>
                  <m:oMath xmlns:m="http://schemas.openxmlformats.org/officeDocument/2006/math">
                    <m:f>
                      <m:fPr>
                        <m:ctrlPr>
                          <a:rPr lang="tr-TR" sz="2000" i="1">
                            <a:effectLst/>
                            <a:latin typeface="Cambria Math"/>
                            <a:ea typeface="Times New Roman" panose="02020603050405020304" pitchFamily="18" charset="0"/>
                          </a:rPr>
                        </m:ctrlPr>
                      </m:fPr>
                      <m:num>
                        <m:r>
                          <a:rPr lang="tr-TR" sz="2000">
                            <a:effectLst/>
                            <a:latin typeface="Cambria Math" panose="02040503050406030204" pitchFamily="18" charset="0"/>
                            <a:ea typeface="Times New Roman" panose="02020603050405020304" pitchFamily="18" charset="0"/>
                          </a:rPr>
                          <m:t>1</m:t>
                        </m:r>
                      </m:num>
                      <m:den>
                        <m:r>
                          <a:rPr lang="tr-TR" sz="2000">
                            <a:effectLst/>
                            <a:latin typeface="Cambria Math" panose="02040503050406030204" pitchFamily="18" charset="0"/>
                            <a:ea typeface="Times New Roman" panose="02020603050405020304" pitchFamily="18" charset="0"/>
                          </a:rPr>
                          <m:t>3</m:t>
                        </m:r>
                      </m:den>
                    </m:f>
                  </m:oMath>
                </a14:m>
                <a:r>
                  <a:rPr lang="tr-TR" dirty="0">
                    <a:latin typeface="Times New Roman" panose="02020603050405020304" pitchFamily="18" charset="0"/>
                    <a:ea typeface="Times New Roman" panose="02020603050405020304" pitchFamily="18" charset="0"/>
                  </a:rPr>
                  <a:t>  ÷ 4 = ?</a:t>
                </a:r>
                <a:endParaRPr lang="tr-TR" dirty="0"/>
              </a:p>
            </p:txBody>
          </p:sp>
        </mc:Choice>
        <mc:Fallback xmlns="">
          <p:sp>
            <p:nvSpPr>
              <p:cNvPr id="5" name="Dikdörtgen 4"/>
              <p:cNvSpPr>
                <a:spLocks noRot="1" noChangeAspect="1" noMove="1" noResize="1" noEditPoints="1" noAdjustHandles="1" noChangeArrowheads="1" noChangeShapeType="1" noTextEdit="1"/>
              </p:cNvSpPr>
              <p:nvPr/>
            </p:nvSpPr>
            <p:spPr>
              <a:xfrm>
                <a:off x="359822" y="3414909"/>
                <a:ext cx="1114408" cy="528543"/>
              </a:xfrm>
              <a:prstGeom prst="rect">
                <a:avLst/>
              </a:prstGeom>
              <a:blipFill>
                <a:blip r:embed="rId2"/>
                <a:stretch>
                  <a:fillRect r="-3825" b="-3448"/>
                </a:stretch>
              </a:blipFill>
            </p:spPr>
            <p:txBody>
              <a:bodyPr/>
              <a:lstStyle/>
              <a:p>
                <a:r>
                  <a:rPr lang="tr-TR">
                    <a:noFill/>
                  </a:rPr>
                  <a:t> </a:t>
                </a:r>
              </a:p>
            </p:txBody>
          </p:sp>
        </mc:Fallback>
      </mc:AlternateContent>
      <p:pic>
        <p:nvPicPr>
          <p:cNvPr id="6" name="Resim 5"/>
          <p:cNvPicPr/>
          <p:nvPr/>
        </p:nvPicPr>
        <p:blipFill>
          <a:blip r:embed="rId3"/>
          <a:srcRect/>
          <a:stretch>
            <a:fillRect/>
          </a:stretch>
        </p:blipFill>
        <p:spPr bwMode="auto">
          <a:xfrm>
            <a:off x="1890217" y="3104466"/>
            <a:ext cx="3524250" cy="1570355"/>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7" name="Dikdörtgen 6"/>
              <p:cNvSpPr/>
              <p:nvPr/>
            </p:nvSpPr>
            <p:spPr>
              <a:xfrm>
                <a:off x="357352" y="4991846"/>
                <a:ext cx="5412827" cy="1248419"/>
              </a:xfrm>
              <a:prstGeom prst="rect">
                <a:avLst/>
              </a:prstGeom>
            </p:spPr>
            <p:txBody>
              <a:bodyPr wrap="square">
                <a:spAutoFit/>
              </a:bodyPr>
              <a:lstStyle/>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3</m:t>
                        </m:r>
                      </m:den>
                    </m:f>
                  </m:oMath>
                </a14:m>
                <a:r>
                  <a:rPr lang="tr-TR" sz="1400" dirty="0">
                    <a:latin typeface="Times New Roman" panose="02020603050405020304" pitchFamily="18" charset="0"/>
                    <a:ea typeface="Times New Roman" panose="02020603050405020304" pitchFamily="18" charset="0"/>
                  </a:rPr>
                  <a:t> ‘</a:t>
                </a:r>
                <a:r>
                  <a:rPr lang="tr-TR" sz="1400" dirty="0" err="1">
                    <a:latin typeface="Times New Roman" panose="02020603050405020304" pitchFamily="18" charset="0"/>
                    <a:ea typeface="Times New Roman" panose="02020603050405020304" pitchFamily="18" charset="0"/>
                  </a:rPr>
                  <a:t>lik</a:t>
                </a:r>
                <a:r>
                  <a:rPr lang="tr-TR" sz="1400" dirty="0">
                    <a:latin typeface="Times New Roman" panose="02020603050405020304" pitchFamily="18" charset="0"/>
                    <a:ea typeface="Times New Roman" panose="02020603050405020304" pitchFamily="18" charset="0"/>
                  </a:rPr>
                  <a:t> pasta 4 eşit parçaya ayrılınca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12</m:t>
                        </m:r>
                      </m:den>
                    </m:f>
                  </m:oMath>
                </a14:m>
                <a:r>
                  <a:rPr lang="tr-TR" sz="1400" dirty="0">
                    <a:latin typeface="Times New Roman" panose="02020603050405020304" pitchFamily="18" charset="0"/>
                    <a:ea typeface="Times New Roman" panose="02020603050405020304" pitchFamily="18" charset="0"/>
                  </a:rPr>
                  <a:t>’</a:t>
                </a:r>
                <a:r>
                  <a:rPr lang="tr-TR" sz="1400" dirty="0" err="1">
                    <a:latin typeface="Times New Roman" panose="02020603050405020304" pitchFamily="18" charset="0"/>
                    <a:ea typeface="Times New Roman" panose="02020603050405020304" pitchFamily="18" charset="0"/>
                  </a:rPr>
                  <a:t>lik</a:t>
                </a:r>
                <a:r>
                  <a:rPr lang="tr-TR" sz="1400" dirty="0">
                    <a:latin typeface="Times New Roman" panose="02020603050405020304" pitchFamily="18" charset="0"/>
                    <a:ea typeface="Times New Roman" panose="02020603050405020304" pitchFamily="18" charset="0"/>
                  </a:rPr>
                  <a:t> servisler oluşur. </a:t>
                </a: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400" dirty="0">
                    <a:effectLst/>
                    <a:latin typeface="Times New Roman" panose="02020603050405020304" pitchFamily="18" charset="0"/>
                    <a:ea typeface="Times New Roman" panose="02020603050405020304" pitchFamily="18" charset="0"/>
                  </a:rPr>
                  <a:t> </a:t>
                </a: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O halde,</a:t>
                </a:r>
                <a:r>
                  <a:rPr lang="tr-TR" sz="1400"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3</m:t>
                        </m:r>
                      </m:den>
                    </m:f>
                  </m:oMath>
                </a14:m>
                <a:r>
                  <a:rPr lang="tr-TR" sz="1400" dirty="0">
                    <a:latin typeface="Times New Roman" panose="02020603050405020304" pitchFamily="18" charset="0"/>
                    <a:ea typeface="Times New Roman" panose="02020603050405020304" pitchFamily="18" charset="0"/>
                  </a:rPr>
                  <a:t>  ÷ 4 =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12</m:t>
                        </m:r>
                      </m:den>
                    </m:f>
                  </m:oMath>
                </a14:m>
                <a:r>
                  <a:rPr lang="tr-TR" sz="1400" dirty="0">
                    <a:latin typeface="Times New Roman" panose="02020603050405020304" pitchFamily="18" charset="0"/>
                    <a:ea typeface="Times New Roman" panose="02020603050405020304" pitchFamily="18" charset="0"/>
                  </a:rPr>
                  <a:t> olur.</a:t>
                </a:r>
                <a:endParaRPr lang="tr-TR" sz="1400" dirty="0">
                  <a:effectLst/>
                  <a:latin typeface="Times New Roman" panose="02020603050405020304" pitchFamily="18" charset="0"/>
                  <a:ea typeface="Times New Roman" panose="02020603050405020304" pitchFamily="18" charset="0"/>
                </a:endParaRPr>
              </a:p>
            </p:txBody>
          </p:sp>
        </mc:Choice>
        <mc:Fallback xmlns="">
          <p:sp>
            <p:nvSpPr>
              <p:cNvPr id="7" name="Dikdörtgen 6"/>
              <p:cNvSpPr>
                <a:spLocks noRot="1" noChangeAspect="1" noMove="1" noResize="1" noEditPoints="1" noAdjustHandles="1" noChangeArrowheads="1" noChangeShapeType="1" noTextEdit="1"/>
              </p:cNvSpPr>
              <p:nvPr/>
            </p:nvSpPr>
            <p:spPr>
              <a:xfrm>
                <a:off x="357352" y="4991846"/>
                <a:ext cx="5412827" cy="1248419"/>
              </a:xfrm>
              <a:prstGeom prst="rect">
                <a:avLst/>
              </a:prstGeom>
              <a:blipFill>
                <a:blip r:embed="rId4"/>
                <a:stretch>
                  <a:fillRect l="-33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Dikdörtgen 7"/>
              <p:cNvSpPr/>
              <p:nvPr/>
            </p:nvSpPr>
            <p:spPr>
              <a:xfrm>
                <a:off x="357351" y="1413573"/>
                <a:ext cx="5412828" cy="1474827"/>
              </a:xfrm>
              <a:prstGeom prst="rect">
                <a:avLst/>
              </a:prstGeom>
            </p:spPr>
            <p:txBody>
              <a:bodyPr wrap="square">
                <a:spAutoFit/>
              </a:bodyPr>
              <a:lstStyle/>
              <a:p>
                <a:pPr algn="just"/>
                <a:r>
                  <a:rPr lang="tr-TR" sz="1400" b="1" i="1" dirty="0" smtClean="0">
                    <a:latin typeface="Times New Roman" panose="02020603050405020304" pitchFamily="18" charset="0"/>
                    <a:ea typeface="Times New Roman" panose="02020603050405020304" pitchFamily="18" charset="0"/>
                  </a:rPr>
                  <a:t>Eşit </a:t>
                </a:r>
                <a:r>
                  <a:rPr lang="tr-TR" sz="1400" b="1" i="1" dirty="0">
                    <a:latin typeface="Times New Roman" panose="02020603050405020304" pitchFamily="18" charset="0"/>
                    <a:ea typeface="Times New Roman" panose="02020603050405020304" pitchFamily="18" charset="0"/>
                  </a:rPr>
                  <a:t>paylaşım:</a:t>
                </a:r>
                <a:r>
                  <a:rPr lang="tr-TR" sz="1400" dirty="0">
                    <a:latin typeface="Times New Roman" panose="02020603050405020304" pitchFamily="18" charset="0"/>
                    <a:ea typeface="Times New Roman" panose="02020603050405020304" pitchFamily="18" charset="0"/>
                  </a:rPr>
                  <a:t> Bölmenin eşit paylaşım anlamı, bir bütünün (bölünenin) belli bir sayıda (bölen) eşit parçalara ayrılmasıdır. Bölüm ise bu her bir parçanın büyüklüğünü gösterir. Bölmenin bu anlamı bölünen kesir, bölen bir doğal sayı olduğu zaman daha uygundur (Olkun ve Toluk Uçar, 2018). </a:t>
                </a:r>
                <a:r>
                  <a:rPr lang="tr-TR" sz="1400" b="1" dirty="0">
                    <a:latin typeface="Times New Roman" panose="02020603050405020304" pitchFamily="18" charset="0"/>
                    <a:ea typeface="Times New Roman" panose="02020603050405020304" pitchFamily="18" charset="0"/>
                  </a:rPr>
                  <a:t>Örneğin</a:t>
                </a:r>
                <a:r>
                  <a:rPr lang="tr-TR" sz="1400" dirty="0">
                    <a:latin typeface="Times New Roman" panose="02020603050405020304" pitchFamily="18" charset="0"/>
                    <a:ea typeface="Times New Roman" panose="02020603050405020304" pitchFamily="18" charset="0"/>
                  </a:rPr>
                  <a:t>; bir pastanın </a:t>
                </a:r>
                <a14:m>
                  <m:oMath xmlns:m="http://schemas.openxmlformats.org/officeDocument/2006/math">
                    <m:f>
                      <m:fPr>
                        <m:ctrlPr>
                          <a:rPr lang="tr-TR" sz="1400" i="1">
                            <a:latin typeface="Cambria Math"/>
                            <a:ea typeface="Times New Roman" panose="02020603050405020304" pitchFamily="18" charset="0"/>
                          </a:rPr>
                        </m:ctrlPr>
                      </m:fPr>
                      <m:num>
                        <m:r>
                          <a:rPr lang="tr-TR" sz="1400">
                            <a:latin typeface="Cambria Math" panose="02040503050406030204" pitchFamily="18" charset="0"/>
                            <a:ea typeface="Times New Roman" panose="02020603050405020304" pitchFamily="18" charset="0"/>
                          </a:rPr>
                          <m:t>1</m:t>
                        </m:r>
                      </m:num>
                      <m:den>
                        <m:r>
                          <a:rPr lang="tr-TR" sz="1400">
                            <a:latin typeface="Cambria Math" panose="02040503050406030204" pitchFamily="18" charset="0"/>
                            <a:ea typeface="Times New Roman" panose="02020603050405020304" pitchFamily="18" charset="0"/>
                          </a:rPr>
                          <m:t>3</m:t>
                        </m:r>
                      </m:den>
                    </m:f>
                    <m:r>
                      <a:rPr lang="tr-TR" sz="1400" i="1">
                        <a:latin typeface="Cambria Math" panose="02040503050406030204" pitchFamily="18" charset="0"/>
                        <a:ea typeface="Times New Roman" panose="02020603050405020304" pitchFamily="18" charset="0"/>
                      </a:rPr>
                      <m:t>′</m:t>
                    </m:r>
                    <m:r>
                      <m:rPr>
                        <m:sty m:val="p"/>
                      </m:rPr>
                      <a:rPr lang="tr-TR" sz="1400">
                        <a:latin typeface="Cambria Math" panose="02040503050406030204" pitchFamily="18" charset="0"/>
                        <a:ea typeface="Times New Roman" panose="02020603050405020304" pitchFamily="18" charset="0"/>
                      </a:rPr>
                      <m:t>i</m:t>
                    </m:r>
                  </m:oMath>
                </a14:m>
                <a:r>
                  <a:rPr lang="tr-TR" sz="1400" dirty="0">
                    <a:latin typeface="Times New Roman" panose="02020603050405020304" pitchFamily="18" charset="0"/>
                    <a:ea typeface="Times New Roman" panose="02020603050405020304" pitchFamily="18" charset="0"/>
                  </a:rPr>
                  <a:t> </a:t>
                </a:r>
                <a14:m>
                  <m:oMath xmlns:m="http://schemas.openxmlformats.org/officeDocument/2006/math">
                    <m:r>
                      <a:rPr lang="tr-TR" sz="1400">
                        <a:latin typeface="Cambria Math" panose="02040503050406030204" pitchFamily="18" charset="0"/>
                        <a:ea typeface="Times New Roman" panose="02020603050405020304" pitchFamily="18" charset="0"/>
                      </a:rPr>
                      <m:t>4</m:t>
                    </m:r>
                  </m:oMath>
                </a14:m>
                <a:r>
                  <a:rPr lang="tr-TR" sz="1400" dirty="0">
                    <a:latin typeface="Times New Roman" panose="02020603050405020304" pitchFamily="18" charset="0"/>
                    <a:ea typeface="Times New Roman" panose="02020603050405020304" pitchFamily="18" charset="0"/>
                  </a:rPr>
                  <a:t> tabağa eşit olarak paylaştırılacaktır. Her tabağa ne kadar pasta düşer?</a:t>
                </a:r>
                <a:endParaRPr lang="tr-TR" sz="1400" dirty="0"/>
              </a:p>
            </p:txBody>
          </p:sp>
        </mc:Choice>
        <mc:Fallback xmlns="">
          <p:sp>
            <p:nvSpPr>
              <p:cNvPr id="8" name="Dikdörtgen 7"/>
              <p:cNvSpPr>
                <a:spLocks noRot="1" noChangeAspect="1" noMove="1" noResize="1" noEditPoints="1" noAdjustHandles="1" noChangeArrowheads="1" noChangeShapeType="1" noTextEdit="1"/>
              </p:cNvSpPr>
              <p:nvPr/>
            </p:nvSpPr>
            <p:spPr>
              <a:xfrm>
                <a:off x="357351" y="1413573"/>
                <a:ext cx="5412828" cy="1474827"/>
              </a:xfrm>
              <a:prstGeom prst="rect">
                <a:avLst/>
              </a:prstGeom>
              <a:blipFill>
                <a:blip r:embed="rId5"/>
                <a:stretch>
                  <a:fillRect l="-338" t="-826" r="-338" b="-330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Dikdörtgen 8"/>
              <p:cNvSpPr/>
              <p:nvPr/>
            </p:nvSpPr>
            <p:spPr>
              <a:xfrm>
                <a:off x="6295698" y="1381004"/>
                <a:ext cx="5602012" cy="1627433"/>
              </a:xfrm>
              <a:prstGeom prst="rect">
                <a:avLst/>
              </a:prstGeom>
            </p:spPr>
            <p:txBody>
              <a:bodyPr wrap="square">
                <a:spAutoFit/>
              </a:bodyPr>
              <a:lstStyle/>
              <a:p>
                <a:pPr indent="449580" algn="just">
                  <a:lnSpc>
                    <a:spcPct val="111000"/>
                  </a:lnSpc>
                  <a:spcAft>
                    <a:spcPts val="0"/>
                  </a:spcAft>
                </a:pPr>
                <a:r>
                  <a:rPr lang="tr-TR" sz="1400" b="1" i="1" dirty="0">
                    <a:latin typeface="Times New Roman" panose="02020603050405020304" pitchFamily="18" charset="0"/>
                    <a:ea typeface="Times New Roman" panose="02020603050405020304" pitchFamily="18" charset="0"/>
                  </a:rPr>
                  <a:t>Ölçme:</a:t>
                </a:r>
                <a:r>
                  <a:rPr lang="tr-TR" sz="1400" dirty="0">
                    <a:latin typeface="Times New Roman" panose="02020603050405020304" pitchFamily="18" charset="0"/>
                    <a:ea typeface="Times New Roman" panose="02020603050405020304" pitchFamily="18" charset="0"/>
                  </a:rPr>
                  <a:t> Bölme kavramının diğer bir anlamı ise ölçmedir. Bu anlamda, bir miktarın içinde (bölünen) ikinci bir miktarın (bölen) ne kadar olduğu bulunur. Bu anlamda bölüm, bölünenin içinde ne kadar olduğunu gösterir. Bölmenin ölçme anlamı, iki kesrin bölümü için daha uygundur (Olkun ve Toluk Uçar, 2018). </a:t>
                </a:r>
                <a:r>
                  <a:rPr lang="tr-TR" sz="1400" b="1" dirty="0">
                    <a:latin typeface="Times New Roman" panose="02020603050405020304" pitchFamily="18" charset="0"/>
                    <a:ea typeface="Times New Roman" panose="02020603050405020304" pitchFamily="18" charset="0"/>
                  </a:rPr>
                  <a:t>Örneğin</a:t>
                </a:r>
                <a:r>
                  <a:rPr lang="tr-TR" sz="1400" dirty="0">
                    <a:latin typeface="Times New Roman" panose="02020603050405020304" pitchFamily="18" charset="0"/>
                    <a:ea typeface="Times New Roman" panose="02020603050405020304" pitchFamily="18" charset="0"/>
                  </a:rPr>
                  <a:t>; Doruk’un annesi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2</m:t>
                        </m:r>
                      </m:den>
                    </m:f>
                  </m:oMath>
                </a14:m>
                <a:r>
                  <a:rPr lang="tr-TR" sz="1400" dirty="0">
                    <a:latin typeface="Times New Roman" panose="02020603050405020304" pitchFamily="18" charset="0"/>
                    <a:ea typeface="Times New Roman" panose="02020603050405020304" pitchFamily="18" charset="0"/>
                  </a:rPr>
                  <a:t>’</a:t>
                </a:r>
                <a:r>
                  <a:rPr lang="tr-TR" sz="1400" dirty="0" err="1">
                    <a:latin typeface="Times New Roman" panose="02020603050405020304" pitchFamily="18" charset="0"/>
                    <a:ea typeface="Times New Roman" panose="02020603050405020304" pitchFamily="18" charset="0"/>
                  </a:rPr>
                  <a:t>lik</a:t>
                </a:r>
                <a:r>
                  <a:rPr lang="tr-TR" sz="1400" dirty="0">
                    <a:latin typeface="Times New Roman" panose="02020603050405020304" pitchFamily="18" charset="0"/>
                    <a:ea typeface="Times New Roman" panose="02020603050405020304" pitchFamily="18" charset="0"/>
                  </a:rPr>
                  <a:t> pastayı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1</m:t>
                        </m:r>
                      </m:num>
                      <m:den>
                        <m:r>
                          <a:rPr lang="tr-TR" sz="1400">
                            <a:effectLst/>
                            <a:latin typeface="Cambria Math" panose="02040503050406030204" pitchFamily="18" charset="0"/>
                            <a:ea typeface="Times New Roman" panose="02020603050405020304" pitchFamily="18" charset="0"/>
                          </a:rPr>
                          <m:t>8</m:t>
                        </m:r>
                      </m:den>
                    </m:f>
                  </m:oMath>
                </a14:m>
                <a:r>
                  <a:rPr lang="tr-TR" sz="1400" dirty="0">
                    <a:latin typeface="Times New Roman" panose="02020603050405020304" pitchFamily="18" charset="0"/>
                    <a:ea typeface="Times New Roman" panose="02020603050405020304" pitchFamily="18" charset="0"/>
                  </a:rPr>
                  <a:t>’</a:t>
                </a:r>
                <a:r>
                  <a:rPr lang="tr-TR" sz="1400" dirty="0" err="1">
                    <a:latin typeface="Times New Roman" panose="02020603050405020304" pitchFamily="18" charset="0"/>
                    <a:ea typeface="Times New Roman" panose="02020603050405020304" pitchFamily="18" charset="0"/>
                  </a:rPr>
                  <a:t>lik</a:t>
                </a:r>
                <a:r>
                  <a:rPr lang="tr-TR" sz="1400" dirty="0">
                    <a:latin typeface="Times New Roman" panose="02020603050405020304" pitchFamily="18" charset="0"/>
                    <a:ea typeface="Times New Roman" panose="02020603050405020304" pitchFamily="18" charset="0"/>
                  </a:rPr>
                  <a:t> dilimlere ayırarak servis yapmak istiyor. Kaç kişiye servis hazırlar?</a:t>
                </a:r>
                <a:endParaRPr lang="tr-TR" sz="1400" dirty="0">
                  <a:effectLst/>
                  <a:latin typeface="Times New Roman" panose="02020603050405020304" pitchFamily="18" charset="0"/>
                  <a:ea typeface="Times New Roman" panose="02020603050405020304" pitchFamily="18" charset="0"/>
                </a:endParaRPr>
              </a:p>
            </p:txBody>
          </p:sp>
        </mc:Choice>
        <mc:Fallback xmlns="">
          <p:sp>
            <p:nvSpPr>
              <p:cNvPr id="9" name="Dikdörtgen 8"/>
              <p:cNvSpPr>
                <a:spLocks noRot="1" noChangeAspect="1" noMove="1" noResize="1" noEditPoints="1" noAdjustHandles="1" noChangeArrowheads="1" noChangeShapeType="1" noTextEdit="1"/>
              </p:cNvSpPr>
              <p:nvPr/>
            </p:nvSpPr>
            <p:spPr>
              <a:xfrm>
                <a:off x="6295698" y="1381004"/>
                <a:ext cx="5602012" cy="1627433"/>
              </a:xfrm>
              <a:prstGeom prst="rect">
                <a:avLst/>
              </a:prstGeom>
              <a:blipFill>
                <a:blip r:embed="rId6"/>
                <a:stretch>
                  <a:fillRect l="-326" t="-375" r="-326" b="-1873"/>
                </a:stretch>
              </a:blipFill>
            </p:spPr>
            <p:txBody>
              <a:bodyPr/>
              <a:lstStyle/>
              <a:p>
                <a:r>
                  <a:rPr lang="tr-TR">
                    <a:noFill/>
                  </a:rPr>
                  <a:t> </a:t>
                </a:r>
              </a:p>
            </p:txBody>
          </p:sp>
        </mc:Fallback>
      </mc:AlternateContent>
      <p:pic>
        <p:nvPicPr>
          <p:cNvPr id="10" name="Resim 9"/>
          <p:cNvPicPr/>
          <p:nvPr/>
        </p:nvPicPr>
        <p:blipFill>
          <a:blip r:embed="rId7"/>
          <a:srcRect/>
          <a:stretch>
            <a:fillRect/>
          </a:stretch>
        </p:blipFill>
        <p:spPr bwMode="auto">
          <a:xfrm>
            <a:off x="7585841" y="3189372"/>
            <a:ext cx="3021725" cy="140679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1" name="Dikdörtgen 10"/>
              <p:cNvSpPr/>
              <p:nvPr/>
            </p:nvSpPr>
            <p:spPr>
              <a:xfrm>
                <a:off x="6526923" y="4794739"/>
                <a:ext cx="5263057" cy="1485791"/>
              </a:xfrm>
              <a:prstGeom prst="rect">
                <a:avLst/>
              </a:prstGeom>
            </p:spPr>
            <p:txBody>
              <a:bodyPr wrap="square">
                <a:spAutoFit/>
              </a:bodyPr>
              <a:lstStyle/>
              <a:p>
                <a:pPr algn="just">
                  <a:lnSpc>
                    <a:spcPct val="111000"/>
                  </a:lnSpc>
                  <a:spcAft>
                    <a:spcPts val="900"/>
                  </a:spcAft>
                </a:pPr>
                <a14:m>
                  <m:oMath xmlns:m="http://schemas.openxmlformats.org/officeDocument/2006/math">
                    <m:f>
                      <m:fPr>
                        <m:ctrlPr>
                          <a:rPr lang="tr-TR" sz="1600" i="1">
                            <a:latin typeface="Cambria Math"/>
                            <a:ea typeface="Times New Roman" panose="02020603050405020304" pitchFamily="18" charset="0"/>
                          </a:rPr>
                        </m:ctrlPr>
                      </m:fPr>
                      <m:num>
                        <m:r>
                          <a:rPr lang="tr-TR" sz="1600">
                            <a:latin typeface="Cambria Math" panose="02040503050406030204" pitchFamily="18" charset="0"/>
                            <a:ea typeface="Times New Roman" panose="02020603050405020304" pitchFamily="18" charset="0"/>
                          </a:rPr>
                          <m:t>1</m:t>
                        </m:r>
                      </m:num>
                      <m:den>
                        <m:r>
                          <a:rPr lang="tr-TR" sz="1600">
                            <a:latin typeface="Cambria Math" panose="02040503050406030204" pitchFamily="18" charset="0"/>
                            <a:ea typeface="Times New Roman" panose="02020603050405020304" pitchFamily="18" charset="0"/>
                          </a:rPr>
                          <m:t>2</m:t>
                        </m:r>
                      </m:den>
                    </m:f>
                  </m:oMath>
                </a14:m>
                <a:r>
                  <a:rPr lang="tr-TR" sz="1600" dirty="0">
                    <a:latin typeface="Times New Roman" panose="02020603050405020304" pitchFamily="18" charset="0"/>
                    <a:ea typeface="Times New Roman" panose="02020603050405020304" pitchFamily="18" charset="0"/>
                  </a:rPr>
                  <a:t> ÷ </a:t>
                </a:r>
                <a14:m>
                  <m:oMath xmlns:m="http://schemas.openxmlformats.org/officeDocument/2006/math">
                    <m:f>
                      <m:fPr>
                        <m:ctrlPr>
                          <a:rPr lang="tr-TR" sz="1600" i="1">
                            <a:latin typeface="Cambria Math"/>
                            <a:ea typeface="Times New Roman" panose="02020603050405020304" pitchFamily="18" charset="0"/>
                          </a:rPr>
                        </m:ctrlPr>
                      </m:fPr>
                      <m:num>
                        <m:r>
                          <a:rPr lang="tr-TR" sz="1600">
                            <a:latin typeface="Cambria Math" panose="02040503050406030204" pitchFamily="18" charset="0"/>
                            <a:ea typeface="Times New Roman" panose="02020603050405020304" pitchFamily="18" charset="0"/>
                          </a:rPr>
                          <m:t>1</m:t>
                        </m:r>
                      </m:num>
                      <m:den>
                        <m:r>
                          <a:rPr lang="tr-TR" sz="1600">
                            <a:latin typeface="Cambria Math" panose="02040503050406030204" pitchFamily="18" charset="0"/>
                            <a:ea typeface="Times New Roman" panose="02020603050405020304" pitchFamily="18" charset="0"/>
                          </a:rPr>
                          <m:t>8</m:t>
                        </m:r>
                      </m:den>
                    </m:f>
                  </m:oMath>
                </a14:m>
                <a:r>
                  <a:rPr lang="tr-TR" sz="1600" dirty="0">
                    <a:latin typeface="Times New Roman" panose="02020603050405020304" pitchFamily="18" charset="0"/>
                    <a:ea typeface="Times New Roman" panose="02020603050405020304" pitchFamily="18" charset="0"/>
                  </a:rPr>
                  <a:t> </a:t>
                </a:r>
                <a:r>
                  <a:rPr lang="tr-TR" sz="1600" dirty="0">
                    <a:effectLst/>
                    <a:latin typeface="Times New Roman" panose="02020603050405020304" pitchFamily="18" charset="0"/>
                    <a:ea typeface="Times New Roman" panose="02020603050405020304" pitchFamily="18" charset="0"/>
                  </a:rPr>
                  <a:t>= ?</a:t>
                </a:r>
              </a:p>
              <a:p>
                <a:pPr algn="just">
                  <a:lnSpc>
                    <a:spcPct val="111000"/>
                  </a:lnSpc>
                  <a:spcAft>
                    <a:spcPts val="900"/>
                  </a:spcAft>
                </a:pPr>
                <a14:m>
                  <m:oMath xmlns:m="http://schemas.openxmlformats.org/officeDocument/2006/math">
                    <m:f>
                      <m:fPr>
                        <m:ctrlPr>
                          <a:rPr lang="tr-TR" sz="1600" i="1">
                            <a:latin typeface="Cambria Math"/>
                            <a:ea typeface="Times New Roman" panose="02020603050405020304" pitchFamily="18" charset="0"/>
                          </a:rPr>
                        </m:ctrlPr>
                      </m:fPr>
                      <m:num>
                        <m:r>
                          <a:rPr lang="tr-TR" sz="1600">
                            <a:latin typeface="Cambria Math" panose="02040503050406030204" pitchFamily="18" charset="0"/>
                            <a:ea typeface="Times New Roman" panose="02020603050405020304" pitchFamily="18" charset="0"/>
                          </a:rPr>
                          <m:t>1</m:t>
                        </m:r>
                      </m:num>
                      <m:den>
                        <m:r>
                          <a:rPr lang="tr-TR" sz="1600">
                            <a:latin typeface="Cambria Math" panose="02040503050406030204" pitchFamily="18" charset="0"/>
                            <a:ea typeface="Times New Roman" panose="02020603050405020304" pitchFamily="18" charset="0"/>
                          </a:rPr>
                          <m:t>2</m:t>
                        </m:r>
                      </m:den>
                    </m:f>
                  </m:oMath>
                </a14:m>
                <a:r>
                  <a:rPr lang="tr-TR" sz="1600" dirty="0">
                    <a:latin typeface="Times New Roman" panose="02020603050405020304" pitchFamily="18" charset="0"/>
                    <a:ea typeface="Times New Roman" panose="02020603050405020304" pitchFamily="18" charset="0"/>
                  </a:rPr>
                  <a:t> = </a:t>
                </a:r>
                <a14:m>
                  <m:oMath xmlns:m="http://schemas.openxmlformats.org/officeDocument/2006/math">
                    <m:f>
                      <m:fPr>
                        <m:ctrlPr>
                          <a:rPr lang="tr-TR" sz="1600" i="1">
                            <a:latin typeface="Cambria Math"/>
                            <a:ea typeface="Times New Roman" panose="02020603050405020304" pitchFamily="18" charset="0"/>
                          </a:rPr>
                        </m:ctrlPr>
                      </m:fPr>
                      <m:num>
                        <m:r>
                          <a:rPr lang="tr-TR" sz="1600">
                            <a:latin typeface="Cambria Math" panose="02040503050406030204" pitchFamily="18" charset="0"/>
                            <a:ea typeface="Times New Roman" panose="02020603050405020304" pitchFamily="18" charset="0"/>
                          </a:rPr>
                          <m:t>2</m:t>
                        </m:r>
                      </m:num>
                      <m:den>
                        <m:r>
                          <a:rPr lang="tr-TR" sz="1600">
                            <a:latin typeface="Cambria Math" panose="02040503050406030204" pitchFamily="18" charset="0"/>
                            <a:ea typeface="Times New Roman" panose="02020603050405020304" pitchFamily="18" charset="0"/>
                          </a:rPr>
                          <m:t>4</m:t>
                        </m:r>
                      </m:den>
                    </m:f>
                  </m:oMath>
                </a14:m>
                <a:r>
                  <a:rPr lang="tr-TR" sz="1600" dirty="0">
                    <a:latin typeface="Times New Roman" panose="02020603050405020304" pitchFamily="18" charset="0"/>
                    <a:ea typeface="Times New Roman" panose="02020603050405020304" pitchFamily="18" charset="0"/>
                  </a:rPr>
                  <a:t> = </a:t>
                </a:r>
                <a14:m>
                  <m:oMath xmlns:m="http://schemas.openxmlformats.org/officeDocument/2006/math">
                    <m:f>
                      <m:fPr>
                        <m:ctrlPr>
                          <a:rPr lang="tr-TR" sz="1600" i="1">
                            <a:latin typeface="Cambria Math"/>
                            <a:ea typeface="Times New Roman" panose="02020603050405020304" pitchFamily="18" charset="0"/>
                          </a:rPr>
                        </m:ctrlPr>
                      </m:fPr>
                      <m:num>
                        <m:r>
                          <a:rPr lang="tr-TR" sz="1600">
                            <a:latin typeface="Cambria Math" panose="02040503050406030204" pitchFamily="18" charset="0"/>
                            <a:ea typeface="Times New Roman" panose="02020603050405020304" pitchFamily="18" charset="0"/>
                          </a:rPr>
                          <m:t>4</m:t>
                        </m:r>
                      </m:num>
                      <m:den>
                        <m:r>
                          <a:rPr lang="tr-TR" sz="1600">
                            <a:latin typeface="Cambria Math" panose="02040503050406030204" pitchFamily="18" charset="0"/>
                            <a:ea typeface="Times New Roman" panose="02020603050405020304" pitchFamily="18" charset="0"/>
                          </a:rPr>
                          <m:t>8</m:t>
                        </m:r>
                      </m:den>
                    </m:f>
                  </m:oMath>
                </a14:m>
                <a:endParaRPr lang="tr-TR" sz="1600" dirty="0">
                  <a:effectLst/>
                  <a:latin typeface="Times New Roman" panose="02020603050405020304" pitchFamily="18" charset="0"/>
                  <a:ea typeface="Times New Roman" panose="02020603050405020304" pitchFamily="18" charset="0"/>
                </a:endParaRPr>
              </a:p>
              <a:p>
                <a:pPr algn="just">
                  <a:lnSpc>
                    <a:spcPct val="111000"/>
                  </a:lnSpc>
                  <a:spcAft>
                    <a:spcPts val="900"/>
                  </a:spcAft>
                </a:pPr>
                <a14:m>
                  <m:oMath xmlns:m="http://schemas.openxmlformats.org/officeDocument/2006/math">
                    <m:f>
                      <m:fPr>
                        <m:ctrlPr>
                          <a:rPr lang="tr-TR" sz="1600" i="1">
                            <a:latin typeface="Cambria Math"/>
                            <a:ea typeface="Times New Roman" panose="02020603050405020304" pitchFamily="18" charset="0"/>
                          </a:rPr>
                        </m:ctrlPr>
                      </m:fPr>
                      <m:num>
                        <m:r>
                          <a:rPr lang="tr-TR" sz="1600">
                            <a:latin typeface="Cambria Math" panose="02040503050406030204" pitchFamily="18" charset="0"/>
                            <a:ea typeface="Times New Roman" panose="02020603050405020304" pitchFamily="18" charset="0"/>
                          </a:rPr>
                          <m:t>4</m:t>
                        </m:r>
                      </m:num>
                      <m:den>
                        <m:r>
                          <a:rPr lang="tr-TR" sz="1600">
                            <a:latin typeface="Cambria Math" panose="02040503050406030204" pitchFamily="18" charset="0"/>
                            <a:ea typeface="Times New Roman" panose="02020603050405020304" pitchFamily="18" charset="0"/>
                          </a:rPr>
                          <m:t>8</m:t>
                        </m:r>
                      </m:den>
                    </m:f>
                  </m:oMath>
                </a14:m>
                <a:r>
                  <a:rPr lang="tr-TR" sz="1600" dirty="0">
                    <a:latin typeface="Times New Roman" panose="02020603050405020304" pitchFamily="18" charset="0"/>
                    <a:ea typeface="Times New Roman" panose="02020603050405020304" pitchFamily="18" charset="0"/>
                  </a:rPr>
                  <a:t> ÷ </a:t>
                </a:r>
                <a14:m>
                  <m:oMath xmlns:m="http://schemas.openxmlformats.org/officeDocument/2006/math">
                    <m:f>
                      <m:fPr>
                        <m:ctrlPr>
                          <a:rPr lang="tr-TR" sz="1600" i="1">
                            <a:latin typeface="Cambria Math"/>
                            <a:ea typeface="Times New Roman" panose="02020603050405020304" pitchFamily="18" charset="0"/>
                          </a:rPr>
                        </m:ctrlPr>
                      </m:fPr>
                      <m:num>
                        <m:r>
                          <a:rPr lang="tr-TR" sz="1600">
                            <a:latin typeface="Cambria Math" panose="02040503050406030204" pitchFamily="18" charset="0"/>
                            <a:ea typeface="Times New Roman" panose="02020603050405020304" pitchFamily="18" charset="0"/>
                          </a:rPr>
                          <m:t>1</m:t>
                        </m:r>
                      </m:num>
                      <m:den>
                        <m:r>
                          <a:rPr lang="tr-TR" sz="1600">
                            <a:latin typeface="Cambria Math" panose="02040503050406030204" pitchFamily="18" charset="0"/>
                            <a:ea typeface="Times New Roman" panose="02020603050405020304" pitchFamily="18" charset="0"/>
                          </a:rPr>
                          <m:t>8</m:t>
                        </m:r>
                      </m:den>
                    </m:f>
                  </m:oMath>
                </a14:m>
                <a:r>
                  <a:rPr lang="tr-TR" sz="1600" dirty="0">
                    <a:effectLst/>
                    <a:latin typeface="Times New Roman" panose="02020603050405020304" pitchFamily="18" charset="0"/>
                    <a:ea typeface="Times New Roman" panose="02020603050405020304" pitchFamily="18" charset="0"/>
                  </a:rPr>
                  <a:t> = 4 ÷ 1 = 4 kişiye servis hazırlar.</a:t>
                </a:r>
              </a:p>
            </p:txBody>
          </p:sp>
        </mc:Choice>
        <mc:Fallback xmlns="">
          <p:sp>
            <p:nvSpPr>
              <p:cNvPr id="11" name="Dikdörtgen 10"/>
              <p:cNvSpPr>
                <a:spLocks noRot="1" noChangeAspect="1" noMove="1" noResize="1" noEditPoints="1" noAdjustHandles="1" noChangeArrowheads="1" noChangeShapeType="1" noTextEdit="1"/>
              </p:cNvSpPr>
              <p:nvPr/>
            </p:nvSpPr>
            <p:spPr>
              <a:xfrm>
                <a:off x="6526923" y="4794739"/>
                <a:ext cx="5263057" cy="1485791"/>
              </a:xfrm>
              <a:prstGeom prst="rect">
                <a:avLst/>
              </a:prstGeom>
              <a:blipFill>
                <a:blip r:embed="rId8"/>
                <a:stretch>
                  <a:fillRect b="-823"/>
                </a:stretch>
              </a:blipFill>
            </p:spPr>
            <p:txBody>
              <a:bodyPr/>
              <a:lstStyle/>
              <a:p>
                <a:r>
                  <a:rPr lang="tr-TR">
                    <a:noFill/>
                  </a:rPr>
                  <a:t> </a:t>
                </a:r>
              </a:p>
            </p:txBody>
          </p:sp>
        </mc:Fallback>
      </mc:AlternateContent>
    </p:spTree>
    <p:extLst>
      <p:ext uri="{BB962C8B-B14F-4D97-AF65-F5344CB8AC3E}">
        <p14:creationId xmlns:p14="http://schemas.microsoft.com/office/powerpoint/2010/main" val="1986463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18</a:t>
            </a:fld>
            <a:endParaRPr lang="zh-CN" altLang="en-US" dirty="0"/>
          </a:p>
        </p:txBody>
      </p:sp>
      <p:sp>
        <p:nvSpPr>
          <p:cNvPr id="3" name="Dikdörtgen 2"/>
          <p:cNvSpPr/>
          <p:nvPr/>
        </p:nvSpPr>
        <p:spPr>
          <a:xfrm>
            <a:off x="1500641" y="209694"/>
            <a:ext cx="9125318" cy="399789"/>
          </a:xfrm>
          <a:prstGeom prst="rect">
            <a:avLst/>
          </a:prstGeom>
        </p:spPr>
        <p:txBody>
          <a:bodyPr wrap="square">
            <a:spAutoFit/>
          </a:bodyPr>
          <a:lstStyle/>
          <a:p>
            <a:pPr indent="449580" algn="ctr">
              <a:lnSpc>
                <a:spcPct val="111000"/>
              </a:lnSpc>
              <a:spcAft>
                <a:spcPts val="0"/>
              </a:spcAft>
            </a:pPr>
            <a:r>
              <a:rPr lang="tr-TR" b="1" dirty="0" smtClean="0">
                <a:latin typeface="Times New Roman" panose="02020603050405020304" pitchFamily="18" charset="0"/>
                <a:ea typeface="Times New Roman" panose="02020603050405020304" pitchFamily="18" charset="0"/>
              </a:rPr>
              <a:t>9</a:t>
            </a:r>
            <a:r>
              <a:rPr lang="tr-TR" b="1" dirty="0">
                <a:latin typeface="Times New Roman" panose="02020603050405020304" pitchFamily="18" charset="0"/>
                <a:ea typeface="Times New Roman" panose="02020603050405020304" pitchFamily="18" charset="0"/>
              </a:rPr>
              <a:t>. Kesirlerle ilgili Kavram Yanılgıları ve Zorluklar</a:t>
            </a:r>
            <a:endParaRPr lang="tr-TR" sz="14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588580" y="731640"/>
            <a:ext cx="11204028" cy="1732013"/>
          </a:xfrm>
          <a:prstGeom prst="rect">
            <a:avLst/>
          </a:prstGeom>
        </p:spPr>
        <p:txBody>
          <a:bodyPr wrap="square">
            <a:spAutoFit/>
          </a:bodyPr>
          <a:lstStyle/>
          <a:p>
            <a:pPr indent="449580" algn="just">
              <a:lnSpc>
                <a:spcPct val="111000"/>
              </a:lnSpc>
              <a:spcAft>
                <a:spcPts val="0"/>
              </a:spcAft>
            </a:pPr>
            <a:r>
              <a:rPr lang="tr-TR" sz="1600" b="1" dirty="0" smtClean="0">
                <a:latin typeface="Times New Roman" panose="02020603050405020304" pitchFamily="18" charset="0"/>
                <a:ea typeface="Times New Roman" panose="02020603050405020304" pitchFamily="18" charset="0"/>
              </a:rPr>
              <a:t>	1</a:t>
            </a:r>
            <a:r>
              <a:rPr lang="tr-TR" sz="1600" b="1" dirty="0">
                <a:latin typeface="Times New Roman" panose="02020603050405020304" pitchFamily="18" charset="0"/>
                <a:ea typeface="Times New Roman" panose="02020603050405020304" pitchFamily="18" charset="0"/>
              </a:rPr>
              <a:t>. Kesirlerde miktarın referans alınan bütüne bağlı </a:t>
            </a:r>
            <a:r>
              <a:rPr lang="tr-TR" sz="1600" b="1" dirty="0" smtClean="0">
                <a:latin typeface="Times New Roman" panose="02020603050405020304" pitchFamily="18" charset="0"/>
                <a:ea typeface="Times New Roman" panose="02020603050405020304" pitchFamily="18" charset="0"/>
              </a:rPr>
              <a:t>olması</a:t>
            </a:r>
            <a:endParaRPr lang="tr-TR" sz="1600" dirty="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smtClean="0">
                <a:latin typeface="Times New Roman" panose="02020603050405020304" pitchFamily="18" charset="0"/>
                <a:ea typeface="Times New Roman" panose="02020603050405020304" pitchFamily="18" charset="0"/>
              </a:rPr>
              <a:t>	Öğrencilerde </a:t>
            </a:r>
            <a:r>
              <a:rPr lang="tr-TR" sz="1600" dirty="0">
                <a:latin typeface="Times New Roman" panose="02020603050405020304" pitchFamily="18" charset="0"/>
                <a:ea typeface="Times New Roman" panose="02020603050405020304" pitchFamily="18" charset="0"/>
              </a:rPr>
              <a:t>kesirlerin ifade ettiği miktarın referans alınan bütüne bağlı olduğu düşüncesinin gelişmemesine bağlı bir yanılgı türüdür. </a:t>
            </a:r>
            <a:r>
              <a:rPr lang="tr-TR" sz="1600" dirty="0" smtClean="0">
                <a:latin typeface="Times New Roman" panose="02020603050405020304" pitchFamily="18" charset="0"/>
                <a:ea typeface="Times New Roman" panose="02020603050405020304" pitchFamily="18" charset="0"/>
              </a:rPr>
              <a:t>Ancak birçok öğrenci aynı sembollerle gösterilen kesirlerin miktarının da aynı olduğunu düşünmektedir. Bu </a:t>
            </a:r>
            <a:r>
              <a:rPr lang="tr-TR" sz="1600" dirty="0">
                <a:latin typeface="Times New Roman" panose="02020603050405020304" pitchFamily="18" charset="0"/>
                <a:ea typeface="Times New Roman" panose="02020603050405020304" pitchFamily="18" charset="0"/>
              </a:rPr>
              <a:t>nedenle bu kavramın gelişmesi için öğrencilere, farklı büyüklükte somut şekiller kullanılarak aynı </a:t>
            </a:r>
            <a:r>
              <a:rPr lang="tr-TR" sz="1600" dirty="0" smtClean="0">
                <a:latin typeface="Times New Roman" panose="02020603050405020304" pitchFamily="18" charset="0"/>
                <a:ea typeface="Times New Roman" panose="02020603050405020304" pitchFamily="18" charset="0"/>
              </a:rPr>
              <a:t>kesirlerin </a:t>
            </a:r>
            <a:r>
              <a:rPr lang="tr-TR" sz="1600" dirty="0">
                <a:latin typeface="Times New Roman" panose="02020603050405020304" pitchFamily="18" charset="0"/>
                <a:ea typeface="Times New Roman" panose="02020603050405020304" pitchFamily="18" charset="0"/>
              </a:rPr>
              <a:t>değişik büyüklükteki bütünlere referans olabileceği gösterilmelidir. Örneğin, bir yarım ekmek diğer bir yarım ekmeğe göre farklı büyüklükte olabilir çünkü yarımların referans aldıkları bütünler farklı büyüklükte olabilirler (Alacacı, 2012).</a:t>
            </a:r>
            <a:endParaRPr lang="tr-TR" sz="1600" dirty="0">
              <a:effectLst/>
              <a:latin typeface="Times New Roman" panose="02020603050405020304" pitchFamily="18" charset="0"/>
              <a:ea typeface="Times New Roman" panose="02020603050405020304" pitchFamily="18" charset="0"/>
            </a:endParaRPr>
          </a:p>
        </p:txBody>
      </p:sp>
      <p:pic>
        <p:nvPicPr>
          <p:cNvPr id="7" name="Resim 6"/>
          <p:cNvPicPr/>
          <p:nvPr/>
        </p:nvPicPr>
        <p:blipFill>
          <a:blip r:embed="rId2"/>
          <a:srcRect/>
          <a:stretch>
            <a:fillRect/>
          </a:stretch>
        </p:blipFill>
        <p:spPr bwMode="auto">
          <a:xfrm>
            <a:off x="3972910" y="2858814"/>
            <a:ext cx="4172607" cy="1178119"/>
          </a:xfrm>
          <a:prstGeom prst="rect">
            <a:avLst/>
          </a:prstGeom>
          <a:noFill/>
          <a:ln w="9525">
            <a:noFill/>
            <a:miter lim="800000"/>
            <a:headEnd/>
            <a:tailEnd/>
          </a:ln>
        </p:spPr>
      </p:pic>
      <p:sp>
        <p:nvSpPr>
          <p:cNvPr id="8" name="Dikdörtgen 7"/>
          <p:cNvSpPr/>
          <p:nvPr/>
        </p:nvSpPr>
        <p:spPr>
          <a:xfrm>
            <a:off x="683172" y="4422826"/>
            <a:ext cx="11109436" cy="1596719"/>
          </a:xfrm>
          <a:prstGeom prst="rect">
            <a:avLst/>
          </a:prstGeom>
        </p:spPr>
        <p:txBody>
          <a:bodyPr wrap="square">
            <a:spAutoFit/>
          </a:bodyPr>
          <a:lstStyle/>
          <a:p>
            <a:pPr indent="449580" algn="just">
              <a:lnSpc>
                <a:spcPct val="111000"/>
              </a:lnSpc>
              <a:spcAft>
                <a:spcPts val="0"/>
              </a:spcAft>
            </a:pPr>
            <a:r>
              <a:rPr lang="tr-TR" sz="1600" b="1" dirty="0" smtClean="0">
                <a:latin typeface="Times New Roman" panose="02020603050405020304" pitchFamily="18" charset="0"/>
                <a:ea typeface="Times New Roman" panose="02020603050405020304" pitchFamily="18" charset="0"/>
              </a:rPr>
              <a:t>	2</a:t>
            </a:r>
            <a:r>
              <a:rPr lang="tr-TR" sz="1600" b="1" dirty="0">
                <a:latin typeface="Times New Roman" panose="02020603050405020304" pitchFamily="18" charset="0"/>
                <a:ea typeface="Times New Roman" panose="02020603050405020304" pitchFamily="18" charset="0"/>
              </a:rPr>
              <a:t>. Eş parçalara </a:t>
            </a:r>
            <a:r>
              <a:rPr lang="tr-TR" sz="1600" b="1" dirty="0" smtClean="0">
                <a:latin typeface="Times New Roman" panose="02020603050405020304" pitchFamily="18" charset="0"/>
                <a:ea typeface="Times New Roman" panose="02020603050405020304" pitchFamily="18" charset="0"/>
              </a:rPr>
              <a:t>ayırma</a:t>
            </a:r>
            <a:endParaRPr lang="tr-TR" sz="1600" dirty="0">
              <a:latin typeface="Times New Roman" panose="02020603050405020304" pitchFamily="18" charset="0"/>
              <a:ea typeface="Times New Roman" panose="02020603050405020304" pitchFamily="18" charset="0"/>
            </a:endParaRPr>
          </a:p>
          <a:p>
            <a:pPr algn="just"/>
            <a:r>
              <a:rPr lang="tr-TR" sz="1600" dirty="0" smtClean="0">
                <a:latin typeface="Times New Roman" panose="02020603050405020304" pitchFamily="18" charset="0"/>
                <a:ea typeface="Times New Roman" panose="02020603050405020304" pitchFamily="18" charset="0"/>
                <a:cs typeface="Times New Roman" panose="02020603050405020304" pitchFamily="18" charset="0"/>
              </a:rPr>
              <a:t>	Kesirlerde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öğrenciler bütünü eş parçalara ayırmada zorluk yaşamaktadır</a:t>
            </a:r>
            <a:r>
              <a:rPr lang="tr-TR"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Bu yanılgının giderilmesi için semboller öğretilmeden önce parça-bütün ilişkileri öğrencilere somutlaştırılarak </a:t>
            </a:r>
            <a:r>
              <a:rPr lang="tr-TR" sz="1600" dirty="0" smtClean="0">
                <a:latin typeface="Times New Roman" panose="02020603050405020304" pitchFamily="18" charset="0"/>
                <a:cs typeface="Times New Roman" panose="02020603050405020304" pitchFamily="18" charset="0"/>
              </a:rPr>
              <a:t>verilmelidir. </a:t>
            </a:r>
            <a:r>
              <a:rPr lang="tr-TR" sz="1600" dirty="0">
                <a:latin typeface="Times New Roman" panose="02020603050405020304" pitchFamily="18" charset="0"/>
                <a:cs typeface="Times New Roman" panose="02020603050405020304" pitchFamily="18" charset="0"/>
              </a:rPr>
              <a:t>Ayrıca kesirleri eş parçaya ayırma etkinliklerinde şekillerin doğru çizimine özen gösterilmelidir. Aksi takdirde parça bütün ilişkisinin anlaşılması noktasında öğrencilerde sağlam kavramsal alt yapı oluşturulmasını engelleyecektir.</a:t>
            </a:r>
          </a:p>
          <a:p>
            <a:pPr algn="just"/>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4751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19</a:t>
            </a:fld>
            <a:endParaRPr lang="zh-CN" altLang="en-US" dirty="0"/>
          </a:p>
        </p:txBody>
      </p:sp>
      <mc:AlternateContent xmlns:mc="http://schemas.openxmlformats.org/markup-compatibility/2006" xmlns:a14="http://schemas.microsoft.com/office/drawing/2010/main">
        <mc:Choice Requires="a14">
          <p:sp>
            <p:nvSpPr>
              <p:cNvPr id="6" name="Dikdörtgen 5"/>
              <p:cNvSpPr/>
              <p:nvPr/>
            </p:nvSpPr>
            <p:spPr>
              <a:xfrm>
                <a:off x="758947" y="374938"/>
                <a:ext cx="11033660" cy="2760115"/>
              </a:xfrm>
              <a:prstGeom prst="rect">
                <a:avLst/>
              </a:prstGeom>
            </p:spPr>
            <p:txBody>
              <a:bodyPr wrap="square">
                <a:spAutoFit/>
              </a:bodyPr>
              <a:lstStyle/>
              <a:p>
                <a:pPr algn="just"/>
                <a:r>
                  <a:rPr lang="tr-TR" sz="1600" b="1" dirty="0" smtClean="0">
                    <a:latin typeface="Times New Roman" panose="02020603050405020304" pitchFamily="18" charset="0"/>
                    <a:ea typeface="Times New Roman" panose="02020603050405020304" pitchFamily="18" charset="0"/>
                  </a:rPr>
                  <a:t>	3</a:t>
                </a:r>
                <a:r>
                  <a:rPr lang="tr-TR" sz="1600" b="1" dirty="0">
                    <a:latin typeface="Times New Roman" panose="02020603050405020304" pitchFamily="18" charset="0"/>
                    <a:ea typeface="Times New Roman" panose="02020603050405020304" pitchFamily="18" charset="0"/>
                  </a:rPr>
                  <a:t>. Kesirlerde hatalı toplama ve çıkarma</a:t>
                </a:r>
                <a:endParaRPr lang="tr-TR" sz="1600" dirty="0">
                  <a:latin typeface="Times New Roman" panose="02020603050405020304" pitchFamily="18" charset="0"/>
                  <a:ea typeface="Times New Roman" panose="02020603050405020304" pitchFamily="18" charset="0"/>
                </a:endParaRPr>
              </a:p>
              <a:p>
                <a:pPr algn="just"/>
                <a:r>
                  <a:rPr lang="tr-TR" sz="1600" dirty="0" smtClean="0">
                    <a:latin typeface="Times New Roman" panose="02020603050405020304" pitchFamily="18" charset="0"/>
                    <a:ea typeface="Times New Roman" panose="02020603050405020304" pitchFamily="18" charset="0"/>
                    <a:cs typeface="Times New Roman" panose="02020603050405020304" pitchFamily="18" charset="0"/>
                  </a:rPr>
                  <a:t>	Öğrenciler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kesrin sembolik gösterimi olan a/b’yi bir tek sayı olarak algılamakta güçlük çekmekte ve pay ve paydanın ayrı değerler olduğunu düşünmektedirler (Ersoy ve Ardahan, 2003; Olkun ve Toluk Uçar, 2018; Van De </a:t>
                </a: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Walle</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ea typeface="Times New Roman" panose="02020603050405020304" pitchFamily="18" charset="0"/>
                    <a:cs typeface="Times New Roman" panose="02020603050405020304" pitchFamily="18" charset="0"/>
                  </a:rPr>
                  <a:t>Karp</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ve Bay –Williams, 2016). </a:t>
                </a:r>
                <a:r>
                  <a:rPr lang="tr-TR" sz="1600" dirty="0" smtClean="0">
                    <a:latin typeface="Times New Roman" panose="02020603050405020304" pitchFamily="18" charset="0"/>
                    <a:ea typeface="Times New Roman" panose="02020603050405020304" pitchFamily="18" charset="0"/>
                    <a:cs typeface="Times New Roman" panose="02020603050405020304" pitchFamily="18" charset="0"/>
                  </a:rPr>
                  <a:t>Bu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tür </a:t>
                </a:r>
                <a:r>
                  <a:rPr lang="tr-TR" sz="1600" dirty="0">
                    <a:latin typeface="Times New Roman" panose="02020603050405020304" pitchFamily="18" charset="0"/>
                    <a:ea typeface="TimesNewRomanPSMT"/>
                    <a:cs typeface="Times New Roman" panose="02020603050405020304" pitchFamily="18" charset="0"/>
                  </a:rPr>
                  <a:t>kavram yanılgısında</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öğrenciler, farklı iki kesri toplarken paylar toplanıp paya, paydalar toplanıp paydaya yazmaktadırlar. </a:t>
                </a:r>
                <a:r>
                  <a:rPr lang="tr-TR" sz="1600" dirty="0" smtClean="0">
                    <a:latin typeface="Times New Roman" panose="02020603050405020304" pitchFamily="18" charset="0"/>
                    <a:ea typeface="Times New Roman" panose="02020603050405020304" pitchFamily="18" charset="0"/>
                    <a:cs typeface="Times New Roman" panose="02020603050405020304" pitchFamily="18" charset="0"/>
                  </a:rPr>
                  <a:t>Örneğin</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paydaları aynı iki kesrin toplamı istendiğinde öğrenciler </a:t>
                </a:r>
                <a14:m>
                  <m:oMath xmlns:m="http://schemas.openxmlformats.org/officeDocument/2006/math">
                    <m:f>
                      <m:fPr>
                        <m:ctrlPr>
                          <a:rPr lang="tr-TR" sz="1600" i="1">
                            <a:effectLst/>
                            <a:latin typeface="Cambria Math"/>
                          </a:rPr>
                        </m:ctrlPr>
                      </m:fPr>
                      <m:num>
                        <m:r>
                          <a:rPr lang="tr-TR" sz="16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tr-TR" sz="1600" i="1">
                            <a:effectLst/>
                            <a:latin typeface="Cambria Math"/>
                          </a:rPr>
                        </m:ctrlPr>
                      </m:fPr>
                      <m:num>
                        <m:r>
                          <a:rPr lang="tr-TR" sz="1600">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tr-TR" sz="1600">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 ? işleminde 1+2=3 ve 4+4= 8 toplama işleminin sonucu </a:t>
                </a:r>
                <a14:m>
                  <m:oMath xmlns:m="http://schemas.openxmlformats.org/officeDocument/2006/math">
                    <m:f>
                      <m:fPr>
                        <m:ctrlPr>
                          <a:rPr lang="tr-TR" sz="1600" i="1">
                            <a:effectLst/>
                            <a:latin typeface="Cambria Math"/>
                          </a:rPr>
                        </m:ctrlPr>
                      </m:fPr>
                      <m:num>
                        <m:r>
                          <a:rPr lang="tr-TR" sz="1600">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tr-TR" sz="1600">
                            <a:effectLst/>
                            <a:latin typeface="Cambria Math" panose="02040503050406030204" pitchFamily="18" charset="0"/>
                            <a:ea typeface="Times New Roman" panose="02020603050405020304" pitchFamily="18" charset="0"/>
                            <a:cs typeface="Times New Roman" panose="02020603050405020304" pitchFamily="18" charset="0"/>
                          </a:rPr>
                          <m:t>8</m:t>
                        </m:r>
                      </m:den>
                    </m:f>
                  </m:oMath>
                </a14:m>
                <a:r>
                  <a:rPr lang="tr-TR" sz="1600" dirty="0">
                    <a:latin typeface="Times New Roman" panose="02020603050405020304" pitchFamily="18" charset="0"/>
                    <a:ea typeface="Times New Roman" panose="02020603050405020304" pitchFamily="18" charset="0"/>
                    <a:cs typeface="Times New Roman" panose="02020603050405020304" pitchFamily="18" charset="0"/>
                  </a:rPr>
                  <a:t> olarak bulmaktadırlar (Altıparmak ve Özüdoğru, 2015; Biber, Tuna ve Aktaş, 2013; Ersoy ve Ardahan, 2003; Olkun ve Toluk Uçar, 2018; Soylu, 2008). </a:t>
                </a:r>
                <a:r>
                  <a:rPr lang="tr-TR" sz="1600" dirty="0">
                    <a:latin typeface="Times New Roman" panose="02020603050405020304" pitchFamily="18" charset="0"/>
                    <a:cs typeface="Times New Roman" panose="02020603050405020304" pitchFamily="18" charset="0"/>
                  </a:rPr>
                  <a:t>Bu kavram yanılgısının giderilmesi için iki farklı kesir toplanırken, kesir sayılarının denk kesirlere dönüştürülmesi ve ortak paydada birleştirilmesi gerekmektedir. Böylece ortak payda oluşturulduktan sonra payların toplanmasının gösterimi yapılmış olur (Van De </a:t>
                </a:r>
                <a:r>
                  <a:rPr lang="tr-TR" sz="1600" dirty="0" err="1">
                    <a:latin typeface="Times New Roman" panose="02020603050405020304" pitchFamily="18" charset="0"/>
                    <a:cs typeface="Times New Roman" panose="02020603050405020304" pitchFamily="18" charset="0"/>
                  </a:rPr>
                  <a:t>Walle</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Karp</a:t>
                </a:r>
                <a:r>
                  <a:rPr lang="tr-TR" sz="1600" dirty="0">
                    <a:latin typeface="Times New Roman" panose="02020603050405020304" pitchFamily="18" charset="0"/>
                    <a:cs typeface="Times New Roman" panose="02020603050405020304" pitchFamily="18" charset="0"/>
                  </a:rPr>
                  <a:t> ve Bay–Williams, 2016). </a:t>
                </a:r>
                <a:r>
                  <a:rPr lang="tr-TR" sz="1600" dirty="0" smtClean="0">
                    <a:latin typeface="Times New Roman" panose="02020603050405020304" pitchFamily="18" charset="0"/>
                    <a:ea typeface="Times New Roman" panose="02020603050405020304" pitchFamily="18" charset="0"/>
                  </a:rPr>
                  <a:t>Öğrenciler</a:t>
                </a:r>
                <a:r>
                  <a:rPr lang="tr-TR" sz="1600" dirty="0">
                    <a:latin typeface="Times New Roman" panose="02020603050405020304" pitchFamily="18" charset="0"/>
                    <a:ea typeface="Times New Roman" panose="02020603050405020304" pitchFamily="18" charset="0"/>
                  </a:rPr>
                  <a:t>, kesirlerde toplama işleminde olduğu gibi çıkarma işleminde de benzer yanılgılara düşmektedirler</a:t>
                </a:r>
                <a:r>
                  <a:rPr lang="tr-TR" sz="1600" dirty="0" smtClean="0">
                    <a:latin typeface="Times New Roman" panose="02020603050405020304" pitchFamily="18" charset="0"/>
                    <a:ea typeface="Times New Roman" panose="02020603050405020304" pitchFamily="18" charset="0"/>
                  </a:rPr>
                  <a:t>.</a:t>
                </a:r>
                <a:endParaRPr lang="tr-TR" sz="1600" dirty="0"/>
              </a:p>
            </p:txBody>
          </p:sp>
        </mc:Choice>
        <mc:Fallback xmlns="">
          <p:sp>
            <p:nvSpPr>
              <p:cNvPr id="6" name="Dikdörtgen 5"/>
              <p:cNvSpPr>
                <a:spLocks noRot="1" noChangeAspect="1" noMove="1" noResize="1" noEditPoints="1" noAdjustHandles="1" noChangeArrowheads="1" noChangeShapeType="1" noTextEdit="1"/>
              </p:cNvSpPr>
              <p:nvPr/>
            </p:nvSpPr>
            <p:spPr>
              <a:xfrm>
                <a:off x="758947" y="374938"/>
                <a:ext cx="11033660" cy="2760115"/>
              </a:xfrm>
              <a:prstGeom prst="rect">
                <a:avLst/>
              </a:prstGeom>
              <a:blipFill>
                <a:blip r:embed="rId2"/>
                <a:stretch>
                  <a:fillRect l="-276" t="-664" r="-331" b="-221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Dikdörtgen 7"/>
              <p:cNvSpPr/>
              <p:nvPr/>
            </p:nvSpPr>
            <p:spPr>
              <a:xfrm>
                <a:off x="716905" y="3609034"/>
                <a:ext cx="11117743" cy="1905265"/>
              </a:xfrm>
              <a:prstGeom prst="rect">
                <a:avLst/>
              </a:prstGeom>
            </p:spPr>
            <p:txBody>
              <a:bodyPr wrap="square">
                <a:spAutoFit/>
              </a:bodyPr>
              <a:lstStyle/>
              <a:p>
                <a:pPr indent="449580" algn="just">
                  <a:lnSpc>
                    <a:spcPct val="111000"/>
                  </a:lnSpc>
                  <a:spcAft>
                    <a:spcPts val="0"/>
                  </a:spcAft>
                </a:pPr>
                <a:r>
                  <a:rPr lang="tr-TR" sz="1600" b="1" dirty="0" smtClean="0">
                    <a:latin typeface="Times New Roman" panose="02020603050405020304" pitchFamily="18" charset="0"/>
                    <a:ea typeface="Times New Roman" panose="02020603050405020304" pitchFamily="18" charset="0"/>
                  </a:rPr>
                  <a:t>	4</a:t>
                </a:r>
                <a:r>
                  <a:rPr lang="tr-TR" sz="1600" b="1" dirty="0">
                    <a:latin typeface="Times New Roman" panose="02020603050405020304" pitchFamily="18" charset="0"/>
                    <a:ea typeface="Times New Roman" panose="02020603050405020304" pitchFamily="18" charset="0"/>
                  </a:rPr>
                  <a:t>. Kesirlerin </a:t>
                </a:r>
                <a:r>
                  <a:rPr lang="tr-TR" sz="1600" b="1" dirty="0" smtClean="0">
                    <a:latin typeface="Times New Roman" panose="02020603050405020304" pitchFamily="18" charset="0"/>
                    <a:ea typeface="Times New Roman" panose="02020603050405020304" pitchFamily="18" charset="0"/>
                  </a:rPr>
                  <a:t>karşılaştırılması</a:t>
                </a:r>
                <a:endParaRPr lang="tr-TR" sz="1600" dirty="0">
                  <a:effectLst/>
                  <a:latin typeface="Times New Roman" panose="02020603050405020304" pitchFamily="18" charset="0"/>
                  <a:ea typeface="Times New Roman" panose="02020603050405020304" pitchFamily="18" charset="0"/>
                </a:endParaRPr>
              </a:p>
              <a:p>
                <a:pPr algn="just"/>
                <a:r>
                  <a:rPr lang="tr-TR" sz="1600" dirty="0" smtClean="0">
                    <a:latin typeface="Times New Roman" panose="02020603050405020304" pitchFamily="18" charset="0"/>
                    <a:ea typeface="Times New Roman" panose="02020603050405020304" pitchFamily="18" charset="0"/>
                  </a:rPr>
                  <a:t>	Kesirlerde </a:t>
                </a:r>
                <a:r>
                  <a:rPr lang="tr-TR" sz="1600" dirty="0">
                    <a:latin typeface="Times New Roman" panose="02020603050405020304" pitchFamily="18" charset="0"/>
                    <a:ea typeface="Times New Roman" panose="02020603050405020304" pitchFamily="18" charset="0"/>
                  </a:rPr>
                  <a:t>sıralama yaparken iki kesirden paydadaki rakamları büyük olanının diğerine göre büyük olacağını düşünmektedirler. </a:t>
                </a:r>
                <a:r>
                  <a:rPr lang="tr-TR" sz="1600" dirty="0" smtClean="0">
                    <a:latin typeface="Times New Roman" panose="02020603050405020304" pitchFamily="18" charset="0"/>
                    <a:ea typeface="Times New Roman" panose="02020603050405020304" pitchFamily="18" charset="0"/>
                  </a:rPr>
                  <a:t>Örneğin </a:t>
                </a:r>
                <a:r>
                  <a:rPr lang="tr-TR" sz="1600" dirty="0">
                    <a:latin typeface="Times New Roman" panose="02020603050405020304" pitchFamily="18" charset="0"/>
                    <a:ea typeface="Times New Roman" panose="02020603050405020304" pitchFamily="18" charset="0"/>
                  </a:rPr>
                  <a:t>öğrenciler; </a:t>
                </a:r>
                <a14:m>
                  <m:oMath xmlns:m="http://schemas.openxmlformats.org/officeDocument/2006/math">
                    <m:f>
                      <m:fPr>
                        <m:ctrlPr>
                          <a:rPr lang="tr-TR" sz="1600" i="1">
                            <a:effectLst/>
                            <a:latin typeface="Cambria Math"/>
                          </a:rPr>
                        </m:ctrlPr>
                      </m:fPr>
                      <m:num>
                        <m:r>
                          <a:rPr lang="tr-TR" sz="16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tr-TR" sz="1600"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tr-TR" sz="1600" i="1">
                            <a:effectLst/>
                            <a:latin typeface="Cambria Math"/>
                          </a:rPr>
                        </m:ctrlPr>
                      </m:fPr>
                      <m:num>
                        <m:r>
                          <a:rPr lang="tr-TR" sz="16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tr-TR" sz="1600" dirty="0">
                    <a:effectLst/>
                    <a:latin typeface="Times New Roman" panose="02020603050405020304" pitchFamily="18" charset="0"/>
                    <a:ea typeface="Times New Roman" panose="02020603050405020304" pitchFamily="18" charset="0"/>
                  </a:rPr>
                  <a:t> ve </a:t>
                </a:r>
                <a14:m>
                  <m:oMath xmlns:m="http://schemas.openxmlformats.org/officeDocument/2006/math">
                    <m:f>
                      <m:fPr>
                        <m:ctrlPr>
                          <a:rPr lang="tr-TR" sz="1600" i="1">
                            <a:effectLst/>
                            <a:latin typeface="Cambria Math"/>
                          </a:rPr>
                        </m:ctrlPr>
                      </m:fPr>
                      <m:num>
                        <m:r>
                          <a:rPr lang="tr-TR" sz="16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tr-TR" sz="1600" dirty="0">
                    <a:latin typeface="Times New Roman" panose="02020603050405020304" pitchFamily="18" charset="0"/>
                    <a:ea typeface="Times New Roman" panose="02020603050405020304" pitchFamily="18" charset="0"/>
                  </a:rPr>
                  <a:t> kesirlerini sıralarken paydadaki rakamların büyüklüklerine göre karar vermektedirler. Doğal sayılarda 5&gt;3&gt;2 olduğu için </a:t>
                </a:r>
                <a14:m>
                  <m:oMath xmlns:m="http://schemas.openxmlformats.org/officeDocument/2006/math">
                    <m:f>
                      <m:fPr>
                        <m:ctrlPr>
                          <a:rPr lang="tr-TR" sz="1600" i="1">
                            <a:effectLst/>
                            <a:latin typeface="Cambria Math"/>
                          </a:rPr>
                        </m:ctrlPr>
                      </m:fPr>
                      <m:num>
                        <m:r>
                          <a:rPr lang="tr-TR" sz="16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tr-TR" sz="1600" dirty="0">
                    <a:effectLst/>
                    <a:latin typeface="Times New Roman" panose="02020603050405020304" pitchFamily="18" charset="0"/>
                    <a:ea typeface="Times New Roman" panose="02020603050405020304" pitchFamily="18" charset="0"/>
                  </a:rPr>
                  <a:t>&gt;</a:t>
                </a:r>
                <a14:m>
                  <m:oMath xmlns:m="http://schemas.openxmlformats.org/officeDocument/2006/math">
                    <m:f>
                      <m:fPr>
                        <m:ctrlPr>
                          <a:rPr lang="tr-TR" sz="1600" i="1">
                            <a:effectLst/>
                            <a:latin typeface="Cambria Math"/>
                          </a:rPr>
                        </m:ctrlPr>
                      </m:fPr>
                      <m:num>
                        <m:r>
                          <a:rPr lang="tr-TR" sz="16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tr-TR" sz="1600" dirty="0">
                    <a:effectLst/>
                    <a:latin typeface="Times New Roman" panose="02020603050405020304" pitchFamily="18" charset="0"/>
                    <a:ea typeface="Times New Roman" panose="02020603050405020304" pitchFamily="18" charset="0"/>
                  </a:rPr>
                  <a:t>&gt;</a:t>
                </a:r>
                <a14:m>
                  <m:oMath xmlns:m="http://schemas.openxmlformats.org/officeDocument/2006/math">
                    <m:f>
                      <m:fPr>
                        <m:ctrlPr>
                          <a:rPr lang="tr-TR" sz="1600" i="1">
                            <a:effectLst/>
                            <a:latin typeface="Cambria Math"/>
                          </a:rPr>
                        </m:ctrlPr>
                      </m:fPr>
                      <m:num>
                        <m:r>
                          <a:rPr lang="tr-TR" sz="16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tr-TR" sz="1600" dirty="0">
                    <a:latin typeface="Times New Roman" panose="02020603050405020304" pitchFamily="18" charset="0"/>
                    <a:ea typeface="Times New Roman" panose="02020603050405020304" pitchFamily="18" charset="0"/>
                  </a:rPr>
                  <a:t> olmalıdır gibi bir mantık yürütmektedirler (Olkun ve Toluk Uçar, 2018). </a:t>
                </a:r>
                <a:r>
                  <a:rPr lang="tr-TR" sz="1600" dirty="0">
                    <a:latin typeface="Times New Roman" panose="02020603050405020304" pitchFamily="18" charset="0"/>
                    <a:ea typeface="TimesNewRomanPSMT"/>
                  </a:rPr>
                  <a:t>Bu </a:t>
                </a:r>
                <a:r>
                  <a:rPr lang="tr-TR" sz="1600" dirty="0">
                    <a:latin typeface="Times New Roman" panose="02020603050405020304" pitchFamily="18" charset="0"/>
                    <a:ea typeface="Times New Roman" panose="02020603050405020304" pitchFamily="18" charset="0"/>
                  </a:rPr>
                  <a:t>kavram yanılgısının giderilmesi için öncelikle </a:t>
                </a:r>
                <a:r>
                  <a:rPr lang="tr-TR" sz="1600" dirty="0">
                    <a:latin typeface="Times New Roman" panose="02020603050405020304" pitchFamily="18" charset="0"/>
                    <a:ea typeface="TimesNewRomanPSMT"/>
                  </a:rPr>
                  <a:t>birim kesirlerden yola çıkılmalı, </a:t>
                </a:r>
                <a:r>
                  <a:rPr lang="tr-TR" sz="1600" dirty="0">
                    <a:latin typeface="Times New Roman" panose="02020603050405020304" pitchFamily="18" charset="0"/>
                    <a:ea typeface="Times New Roman" panose="02020603050405020304" pitchFamily="18" charset="0"/>
                  </a:rPr>
                  <a:t>denk kesirlere (</a:t>
                </a:r>
                <a14:m>
                  <m:oMath xmlns:m="http://schemas.openxmlformats.org/officeDocument/2006/math">
                    <m:f>
                      <m:fPr>
                        <m:ctrlPr>
                          <a:rPr lang="tr-TR" sz="1600" i="1">
                            <a:effectLst/>
                            <a:latin typeface="Cambria Math"/>
                          </a:rPr>
                        </m:ctrlPr>
                      </m:fPr>
                      <m:num>
                        <m:r>
                          <a:rPr lang="tr-TR" sz="16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tr-TR" sz="1600" dirty="0">
                    <a:effectLst/>
                    <a:latin typeface="Times New Roman" panose="02020603050405020304" pitchFamily="18" charset="0"/>
                    <a:ea typeface="TimesNewRomanPSMT"/>
                  </a:rPr>
                  <a:t>, </a:t>
                </a:r>
                <a14:m>
                  <m:oMath xmlns:m="http://schemas.openxmlformats.org/officeDocument/2006/math">
                    <m:f>
                      <m:fPr>
                        <m:ctrlPr>
                          <a:rPr lang="tr-TR" sz="1600" i="1">
                            <a:effectLst/>
                            <a:latin typeface="Cambria Math"/>
                          </a:rPr>
                        </m:ctrlPr>
                      </m:fPr>
                      <m:num>
                        <m:r>
                          <a:rPr lang="tr-TR" sz="1600">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tr-TR" sz="1600">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tr-TR" sz="1600" dirty="0">
                    <a:effectLst/>
                    <a:latin typeface="Times New Roman" panose="02020603050405020304" pitchFamily="18" charset="0"/>
                    <a:ea typeface="TimesNewRomanPSMT"/>
                  </a:rPr>
                  <a:t>, </a:t>
                </a:r>
                <a14:m>
                  <m:oMath xmlns:m="http://schemas.openxmlformats.org/officeDocument/2006/math">
                    <m:f>
                      <m:fPr>
                        <m:ctrlPr>
                          <a:rPr lang="tr-TR" sz="1600" i="1">
                            <a:effectLst/>
                            <a:latin typeface="Cambria Math"/>
                          </a:rPr>
                        </m:ctrlPr>
                      </m:fPr>
                      <m:num>
                        <m:r>
                          <a:rPr lang="tr-TR" sz="1600">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tr-TR" sz="1600">
                            <a:effectLst/>
                            <a:latin typeface="Cambria Math" panose="02040503050406030204" pitchFamily="18" charset="0"/>
                            <a:ea typeface="Times New Roman" panose="02020603050405020304" pitchFamily="18" charset="0"/>
                            <a:cs typeface="Times New Roman" panose="02020603050405020304" pitchFamily="18" charset="0"/>
                          </a:rPr>
                          <m:t>8</m:t>
                        </m:r>
                      </m:den>
                    </m:f>
                  </m:oMath>
                </a14:m>
                <a:r>
                  <a:rPr lang="tr-TR" sz="1600" dirty="0">
                    <a:latin typeface="Times New Roman" panose="02020603050405020304" pitchFamily="18" charset="0"/>
                    <a:ea typeface="Times New Roman" panose="02020603050405020304" pitchFamily="18" charset="0"/>
                  </a:rPr>
                  <a:t>) </a:t>
                </a:r>
                <a:r>
                  <a:rPr lang="tr-TR" sz="1600" dirty="0">
                    <a:latin typeface="Times New Roman" panose="02020603050405020304" pitchFamily="18" charset="0"/>
                    <a:ea typeface="TimesNewRomanPSMT"/>
                  </a:rPr>
                  <a:t>uygun etkinlikler yaptırılmalı, parça bütün ilişkisine dikkat çekilmeli ve kavramlar </a:t>
                </a:r>
                <a:r>
                  <a:rPr lang="tr-TR" sz="1600" dirty="0">
                    <a:latin typeface="Times New Roman" panose="02020603050405020304" pitchFamily="18" charset="0"/>
                    <a:ea typeface="Times New Roman" panose="02020603050405020304" pitchFamily="18" charset="0"/>
                  </a:rPr>
                  <a:t>somut materyallerle </a:t>
                </a:r>
                <a:r>
                  <a:rPr lang="tr-TR" sz="1600" dirty="0">
                    <a:latin typeface="Times New Roman" panose="02020603050405020304" pitchFamily="18" charset="0"/>
                    <a:ea typeface="TimesNewRomanPSMT"/>
                  </a:rPr>
                  <a:t>görselleştirildikten sonra sembollerin gösterimine geçilmelidir. </a:t>
                </a:r>
                <a:endParaRPr lang="tr-TR" sz="1600" dirty="0"/>
              </a:p>
            </p:txBody>
          </p:sp>
        </mc:Choice>
        <mc:Fallback xmlns="">
          <p:sp>
            <p:nvSpPr>
              <p:cNvPr id="8" name="Dikdörtgen 7"/>
              <p:cNvSpPr>
                <a:spLocks noRot="1" noChangeAspect="1" noMove="1" noResize="1" noEditPoints="1" noAdjustHandles="1" noChangeArrowheads="1" noChangeShapeType="1" noTextEdit="1"/>
              </p:cNvSpPr>
              <p:nvPr/>
            </p:nvSpPr>
            <p:spPr>
              <a:xfrm>
                <a:off x="716905" y="3609034"/>
                <a:ext cx="11117743" cy="1905265"/>
              </a:xfrm>
              <a:prstGeom prst="rect">
                <a:avLst/>
              </a:prstGeom>
              <a:blipFill>
                <a:blip r:embed="rId3"/>
                <a:stretch>
                  <a:fillRect l="-329" t="-639" r="-329" b="-3195"/>
                </a:stretch>
              </a:blipFill>
            </p:spPr>
            <p:txBody>
              <a:bodyPr/>
              <a:lstStyle/>
              <a:p>
                <a:r>
                  <a:rPr lang="tr-TR">
                    <a:noFill/>
                  </a:rPr>
                  <a:t> </a:t>
                </a:r>
              </a:p>
            </p:txBody>
          </p:sp>
        </mc:Fallback>
      </mc:AlternateContent>
    </p:spTree>
    <p:extLst>
      <p:ext uri="{BB962C8B-B14F-4D97-AF65-F5344CB8AC3E}">
        <p14:creationId xmlns:p14="http://schemas.microsoft.com/office/powerpoint/2010/main" val="2072338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2</a:t>
            </a:fld>
            <a:endParaRPr lang="zh-CN" altLang="en-US" dirty="0"/>
          </a:p>
        </p:txBody>
      </p:sp>
      <p:sp>
        <p:nvSpPr>
          <p:cNvPr id="3" name="Unvan 1"/>
          <p:cNvSpPr txBox="1">
            <a:spLocks/>
          </p:cNvSpPr>
          <p:nvPr/>
        </p:nvSpPr>
        <p:spPr>
          <a:xfrm>
            <a:off x="859220" y="239002"/>
            <a:ext cx="10515600" cy="6648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smtClean="0">
                <a:solidFill>
                  <a:srgbClr val="FF0000"/>
                </a:solidFill>
                <a:latin typeface="Times New Roman" panose="02020603050405020304" pitchFamily="18" charset="0"/>
                <a:cs typeface="Times New Roman" panose="02020603050405020304" pitchFamily="18" charset="0"/>
              </a:rPr>
              <a:t>Neler öğreneceğiz?</a:t>
            </a:r>
            <a:endParaRPr lang="tr-TR" sz="3200" dirty="0">
              <a:solidFill>
                <a:srgbClr val="FF0000"/>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859219" y="931182"/>
            <a:ext cx="10754711" cy="5295680"/>
          </a:xfrm>
          <a:prstGeom prst="rect">
            <a:avLst/>
          </a:prstGeom>
        </p:spPr>
        <p:txBody>
          <a:bodyPr wrap="square">
            <a:spAutoFit/>
          </a:bodyPr>
          <a:lstStyle/>
          <a:p>
            <a:pPr algn="just">
              <a:lnSpc>
                <a:spcPct val="111000"/>
              </a:lnSpc>
              <a:spcAft>
                <a:spcPts val="900"/>
              </a:spcAft>
            </a:pPr>
            <a:r>
              <a:rPr lang="tr-TR" sz="1400" dirty="0" smtClean="0">
                <a:solidFill>
                  <a:srgbClr val="FF0000"/>
                </a:solidFill>
                <a:latin typeface="Times New Roman" panose="02020603050405020304" pitchFamily="18" charset="0"/>
                <a:ea typeface="Times New Roman" panose="02020603050405020304" pitchFamily="18" charset="0"/>
              </a:rPr>
              <a:t>1. </a:t>
            </a:r>
            <a:r>
              <a:rPr lang="tr-TR" sz="1400" dirty="0" smtClean="0">
                <a:latin typeface="Times New Roman" panose="02020603050405020304" pitchFamily="18" charset="0"/>
                <a:ea typeface="Times New Roman" panose="02020603050405020304" pitchFamily="18" charset="0"/>
              </a:rPr>
              <a:t>Kesir </a:t>
            </a:r>
            <a:r>
              <a:rPr lang="tr-TR" sz="1400" dirty="0">
                <a:latin typeface="Times New Roman" panose="02020603050405020304" pitchFamily="18" charset="0"/>
                <a:ea typeface="Times New Roman" panose="02020603050405020304" pitchFamily="18" charset="0"/>
              </a:rPr>
              <a:t>kavramı ve kesirlerin öğretim aşamaları, </a:t>
            </a:r>
            <a:endParaRPr lang="tr-TR" sz="1400" dirty="0" smtClean="0">
              <a:latin typeface="Times New Roman" panose="02020603050405020304" pitchFamily="18" charset="0"/>
              <a:ea typeface="Times New Roman" panose="02020603050405020304" pitchFamily="18" charset="0"/>
            </a:endParaRPr>
          </a:p>
          <a:p>
            <a:pPr algn="just">
              <a:lnSpc>
                <a:spcPct val="111000"/>
              </a:lnSpc>
              <a:spcAft>
                <a:spcPts val="900"/>
              </a:spcAft>
            </a:pPr>
            <a:r>
              <a:rPr lang="tr-TR" sz="1400" dirty="0" smtClean="0">
                <a:solidFill>
                  <a:srgbClr val="FF0000"/>
                </a:solidFill>
                <a:latin typeface="Times New Roman" panose="02020603050405020304" pitchFamily="18" charset="0"/>
                <a:ea typeface="Times New Roman" panose="02020603050405020304" pitchFamily="18" charset="0"/>
              </a:rPr>
              <a:t>2. </a:t>
            </a:r>
            <a:r>
              <a:rPr lang="tr-TR" sz="1400" dirty="0" smtClean="0">
                <a:latin typeface="Times New Roman" panose="02020603050405020304" pitchFamily="18" charset="0"/>
                <a:ea typeface="Times New Roman" panose="02020603050405020304" pitchFamily="18" charset="0"/>
              </a:rPr>
              <a:t>Kesirlerin </a:t>
            </a:r>
            <a:r>
              <a:rPr lang="tr-TR" sz="1400" dirty="0">
                <a:latin typeface="Times New Roman" panose="02020603050405020304" pitchFamily="18" charset="0"/>
                <a:ea typeface="Times New Roman" panose="02020603050405020304" pitchFamily="18" charset="0"/>
              </a:rPr>
              <a:t>anlamları, </a:t>
            </a:r>
            <a:endParaRPr lang="tr-TR" sz="1400" dirty="0" smtClean="0">
              <a:latin typeface="Times New Roman" panose="02020603050405020304" pitchFamily="18" charset="0"/>
              <a:ea typeface="Times New Roman" panose="02020603050405020304" pitchFamily="18" charset="0"/>
            </a:endParaRPr>
          </a:p>
          <a:p>
            <a:pPr algn="just">
              <a:lnSpc>
                <a:spcPct val="111000"/>
              </a:lnSpc>
              <a:spcAft>
                <a:spcPts val="900"/>
              </a:spcAft>
            </a:pPr>
            <a:r>
              <a:rPr lang="tr-TR" sz="1400" dirty="0" smtClean="0">
                <a:solidFill>
                  <a:srgbClr val="FF0000"/>
                </a:solidFill>
                <a:latin typeface="Times New Roman" panose="02020603050405020304" pitchFamily="18" charset="0"/>
                <a:ea typeface="Times New Roman" panose="02020603050405020304" pitchFamily="18" charset="0"/>
              </a:rPr>
              <a:t>3. </a:t>
            </a:r>
            <a:r>
              <a:rPr lang="tr-TR" sz="1400" dirty="0" smtClean="0">
                <a:latin typeface="Times New Roman" panose="02020603050405020304" pitchFamily="18" charset="0"/>
                <a:ea typeface="Times New Roman" panose="02020603050405020304" pitchFamily="18" charset="0"/>
              </a:rPr>
              <a:t>Kesir </a:t>
            </a:r>
            <a:r>
              <a:rPr lang="tr-TR" sz="1400" dirty="0">
                <a:latin typeface="Times New Roman" panose="02020603050405020304" pitchFamily="18" charset="0"/>
                <a:ea typeface="Times New Roman" panose="02020603050405020304" pitchFamily="18" charset="0"/>
              </a:rPr>
              <a:t>kavramının öğretiminde kullanılan modeller, </a:t>
            </a:r>
            <a:endParaRPr lang="tr-TR" sz="1400" dirty="0" smtClean="0">
              <a:latin typeface="Times New Roman" panose="02020603050405020304" pitchFamily="18" charset="0"/>
              <a:ea typeface="Times New Roman" panose="02020603050405020304" pitchFamily="18" charset="0"/>
            </a:endParaRPr>
          </a:p>
          <a:p>
            <a:pPr algn="just">
              <a:lnSpc>
                <a:spcPct val="111000"/>
              </a:lnSpc>
              <a:spcAft>
                <a:spcPts val="900"/>
              </a:spcAft>
            </a:pPr>
            <a:r>
              <a:rPr lang="tr-TR" sz="1400" dirty="0" smtClean="0">
                <a:solidFill>
                  <a:srgbClr val="FF0000"/>
                </a:solidFill>
                <a:latin typeface="Times New Roman" panose="02020603050405020304" pitchFamily="18" charset="0"/>
                <a:ea typeface="Times New Roman" panose="02020603050405020304" pitchFamily="18" charset="0"/>
              </a:rPr>
              <a:t>4. </a:t>
            </a:r>
            <a:r>
              <a:rPr lang="tr-TR" sz="1400" dirty="0" smtClean="0">
                <a:latin typeface="Times New Roman" panose="02020603050405020304" pitchFamily="18" charset="0"/>
                <a:ea typeface="Times New Roman" panose="02020603050405020304" pitchFamily="18" charset="0"/>
              </a:rPr>
              <a:t>Kesir </a:t>
            </a:r>
            <a:r>
              <a:rPr lang="tr-TR" sz="1400" dirty="0">
                <a:latin typeface="Times New Roman" panose="02020603050405020304" pitchFamily="18" charset="0"/>
                <a:ea typeface="Times New Roman" panose="02020603050405020304" pitchFamily="18" charset="0"/>
              </a:rPr>
              <a:t>çeşitleri, </a:t>
            </a:r>
            <a:endParaRPr lang="tr-TR" sz="1400" dirty="0" smtClean="0">
              <a:latin typeface="Times New Roman" panose="02020603050405020304" pitchFamily="18" charset="0"/>
              <a:ea typeface="Times New Roman" panose="02020603050405020304" pitchFamily="18" charset="0"/>
            </a:endParaRPr>
          </a:p>
          <a:p>
            <a:pPr algn="just">
              <a:lnSpc>
                <a:spcPct val="111000"/>
              </a:lnSpc>
              <a:spcAft>
                <a:spcPts val="900"/>
              </a:spcAft>
            </a:pPr>
            <a:r>
              <a:rPr lang="tr-TR" sz="1400" dirty="0" smtClean="0">
                <a:solidFill>
                  <a:srgbClr val="FF0000"/>
                </a:solidFill>
                <a:latin typeface="Times New Roman" panose="02020603050405020304" pitchFamily="18" charset="0"/>
                <a:ea typeface="Times New Roman" panose="02020603050405020304" pitchFamily="18" charset="0"/>
              </a:rPr>
              <a:t>5. </a:t>
            </a:r>
            <a:r>
              <a:rPr lang="tr-TR" sz="1400" dirty="0" smtClean="0">
                <a:latin typeface="Times New Roman" panose="02020603050405020304" pitchFamily="18" charset="0"/>
                <a:ea typeface="Times New Roman" panose="02020603050405020304" pitchFamily="18" charset="0"/>
              </a:rPr>
              <a:t>Denk kesirler,</a:t>
            </a:r>
          </a:p>
          <a:p>
            <a:pPr algn="just">
              <a:lnSpc>
                <a:spcPct val="111000"/>
              </a:lnSpc>
              <a:spcAft>
                <a:spcPts val="900"/>
              </a:spcAft>
            </a:pPr>
            <a:r>
              <a:rPr lang="tr-TR" sz="1400" dirty="0" smtClean="0">
                <a:solidFill>
                  <a:srgbClr val="FF0000"/>
                </a:solidFill>
                <a:latin typeface="Times New Roman" panose="02020603050405020304" pitchFamily="18" charset="0"/>
                <a:ea typeface="Times New Roman" panose="02020603050405020304" pitchFamily="18" charset="0"/>
              </a:rPr>
              <a:t>6.</a:t>
            </a:r>
            <a:r>
              <a:rPr lang="tr-TR" sz="1400" dirty="0" smtClean="0">
                <a:latin typeface="Times New Roman" panose="02020603050405020304" pitchFamily="18" charset="0"/>
                <a:ea typeface="Times New Roman" panose="02020603050405020304" pitchFamily="18" charset="0"/>
              </a:rPr>
              <a:t> Kesirlerin </a:t>
            </a:r>
            <a:r>
              <a:rPr lang="tr-TR" sz="1400" dirty="0">
                <a:latin typeface="Times New Roman" panose="02020603050405020304" pitchFamily="18" charset="0"/>
                <a:ea typeface="Times New Roman" panose="02020603050405020304" pitchFamily="18" charset="0"/>
              </a:rPr>
              <a:t>karşılaştırılması, </a:t>
            </a:r>
            <a:endParaRPr lang="tr-TR" sz="1400" dirty="0" smtClean="0">
              <a:latin typeface="Times New Roman" panose="02020603050405020304" pitchFamily="18" charset="0"/>
              <a:ea typeface="Times New Roman" panose="02020603050405020304" pitchFamily="18" charset="0"/>
            </a:endParaRPr>
          </a:p>
          <a:p>
            <a:pPr algn="just">
              <a:lnSpc>
                <a:spcPct val="111000"/>
              </a:lnSpc>
              <a:spcAft>
                <a:spcPts val="900"/>
              </a:spcAft>
            </a:pPr>
            <a:r>
              <a:rPr lang="tr-TR" sz="1400" dirty="0" smtClean="0">
                <a:solidFill>
                  <a:srgbClr val="FF0000"/>
                </a:solidFill>
                <a:latin typeface="Times New Roman" panose="02020603050405020304" pitchFamily="18" charset="0"/>
                <a:ea typeface="Times New Roman" panose="02020603050405020304" pitchFamily="18" charset="0"/>
              </a:rPr>
              <a:t>7. </a:t>
            </a:r>
            <a:r>
              <a:rPr lang="tr-TR" sz="1400" dirty="0" smtClean="0">
                <a:latin typeface="Times New Roman" panose="02020603050405020304" pitchFamily="18" charset="0"/>
                <a:ea typeface="Times New Roman" panose="02020603050405020304" pitchFamily="18" charset="0"/>
              </a:rPr>
              <a:t>Bir </a:t>
            </a:r>
            <a:r>
              <a:rPr lang="tr-TR" sz="1400" dirty="0">
                <a:latin typeface="Times New Roman" panose="02020603050405020304" pitchFamily="18" charset="0"/>
                <a:ea typeface="Times New Roman" panose="02020603050405020304" pitchFamily="18" charset="0"/>
              </a:rPr>
              <a:t>çokluğun belirtilen kesir kadarını bulma, </a:t>
            </a:r>
            <a:endParaRPr lang="tr-TR" sz="1400" dirty="0" smtClean="0">
              <a:latin typeface="Times New Roman" panose="02020603050405020304" pitchFamily="18" charset="0"/>
              <a:ea typeface="Times New Roman" panose="02020603050405020304" pitchFamily="18" charset="0"/>
            </a:endParaRPr>
          </a:p>
          <a:p>
            <a:pPr algn="just">
              <a:lnSpc>
                <a:spcPct val="111000"/>
              </a:lnSpc>
              <a:spcAft>
                <a:spcPts val="900"/>
              </a:spcAft>
            </a:pPr>
            <a:r>
              <a:rPr lang="tr-TR" sz="1400" dirty="0" smtClean="0">
                <a:solidFill>
                  <a:srgbClr val="FF0000"/>
                </a:solidFill>
                <a:latin typeface="Times New Roman" panose="02020603050405020304" pitchFamily="18" charset="0"/>
                <a:ea typeface="Times New Roman" panose="02020603050405020304" pitchFamily="18" charset="0"/>
              </a:rPr>
              <a:t>8.</a:t>
            </a:r>
            <a:r>
              <a:rPr lang="tr-TR" sz="1400" dirty="0" smtClean="0">
                <a:solidFill>
                  <a:srgbClr val="000000"/>
                </a:solidFill>
                <a:latin typeface="Times New Roman" panose="02020603050405020304" pitchFamily="18" charset="0"/>
                <a:ea typeface="Times New Roman" panose="02020603050405020304" pitchFamily="18" charset="0"/>
              </a:rPr>
              <a:t> Kesirlerde dört işlemin öğretimi,</a:t>
            </a:r>
          </a:p>
          <a:p>
            <a:pPr algn="just">
              <a:lnSpc>
                <a:spcPct val="111000"/>
              </a:lnSpc>
              <a:spcAft>
                <a:spcPts val="900"/>
              </a:spcAft>
            </a:pPr>
            <a:r>
              <a:rPr lang="tr-TR" sz="1400" dirty="0" smtClean="0">
                <a:solidFill>
                  <a:srgbClr val="FF0000"/>
                </a:solidFill>
                <a:latin typeface="Times New Roman" panose="02020603050405020304" pitchFamily="18" charset="0"/>
                <a:ea typeface="Times New Roman" panose="02020603050405020304" pitchFamily="18" charset="0"/>
              </a:rPr>
              <a:t>9.</a:t>
            </a:r>
            <a:r>
              <a:rPr lang="tr-TR" sz="1400" dirty="0" smtClean="0">
                <a:solidFill>
                  <a:srgbClr val="000000"/>
                </a:solidFill>
                <a:latin typeface="Times New Roman" panose="02020603050405020304" pitchFamily="18" charset="0"/>
                <a:ea typeface="Times New Roman" panose="02020603050405020304" pitchFamily="18" charset="0"/>
              </a:rPr>
              <a:t> Kesirlerle ilgili </a:t>
            </a:r>
            <a:r>
              <a:rPr lang="tr-TR" sz="1400" dirty="0">
                <a:solidFill>
                  <a:srgbClr val="000000"/>
                </a:solidFill>
                <a:latin typeface="Times New Roman" panose="02020603050405020304" pitchFamily="18" charset="0"/>
                <a:ea typeface="Times New Roman" panose="02020603050405020304" pitchFamily="18" charset="0"/>
              </a:rPr>
              <a:t>kavram yanılgıları ve </a:t>
            </a:r>
            <a:r>
              <a:rPr lang="tr-TR" sz="1400" dirty="0" smtClean="0">
                <a:solidFill>
                  <a:srgbClr val="000000"/>
                </a:solidFill>
                <a:latin typeface="Times New Roman" panose="02020603050405020304" pitchFamily="18" charset="0"/>
                <a:ea typeface="Times New Roman" panose="02020603050405020304" pitchFamily="18" charset="0"/>
              </a:rPr>
              <a:t>zorluklar,</a:t>
            </a:r>
          </a:p>
          <a:p>
            <a:pPr algn="just">
              <a:lnSpc>
                <a:spcPct val="111000"/>
              </a:lnSpc>
              <a:spcAft>
                <a:spcPts val="900"/>
              </a:spcAft>
            </a:pPr>
            <a:r>
              <a:rPr lang="tr-TR" sz="1400" dirty="0" smtClean="0">
                <a:solidFill>
                  <a:srgbClr val="FF0000"/>
                </a:solidFill>
                <a:latin typeface="Times New Roman" panose="02020603050405020304" pitchFamily="18" charset="0"/>
                <a:ea typeface="Times New Roman" panose="02020603050405020304" pitchFamily="18" charset="0"/>
              </a:rPr>
              <a:t>10.</a:t>
            </a:r>
            <a:r>
              <a:rPr lang="tr-TR" sz="1400" dirty="0" smtClean="0">
                <a:solidFill>
                  <a:srgbClr val="000000"/>
                </a:solidFill>
                <a:latin typeface="Times New Roman" panose="02020603050405020304" pitchFamily="18" charset="0"/>
                <a:ea typeface="Times New Roman" panose="02020603050405020304" pitchFamily="18" charset="0"/>
              </a:rPr>
              <a:t> O</a:t>
            </a:r>
            <a:r>
              <a:rPr lang="tr-TR" sz="1400" dirty="0" smtClean="0">
                <a:latin typeface="Times New Roman" panose="02020603050405020304" pitchFamily="18" charset="0"/>
                <a:ea typeface="Times New Roman" panose="02020603050405020304" pitchFamily="18" charset="0"/>
              </a:rPr>
              <a:t>ndalık kesirler, </a:t>
            </a:r>
          </a:p>
          <a:p>
            <a:pPr algn="just">
              <a:lnSpc>
                <a:spcPct val="111000"/>
              </a:lnSpc>
              <a:spcAft>
                <a:spcPts val="900"/>
              </a:spcAft>
            </a:pPr>
            <a:r>
              <a:rPr lang="tr-TR" sz="1400" dirty="0" smtClean="0">
                <a:solidFill>
                  <a:srgbClr val="FF0000"/>
                </a:solidFill>
                <a:latin typeface="Times New Roman" panose="02020603050405020304" pitchFamily="18" charset="0"/>
                <a:ea typeface="Times New Roman" panose="02020603050405020304" pitchFamily="18" charset="0"/>
              </a:rPr>
              <a:t>11.</a:t>
            </a:r>
            <a:r>
              <a:rPr lang="tr-TR" sz="1400" dirty="0" smtClean="0">
                <a:latin typeface="Times New Roman" panose="02020603050405020304" pitchFamily="18" charset="0"/>
                <a:ea typeface="Times New Roman" panose="02020603050405020304" pitchFamily="18" charset="0"/>
              </a:rPr>
              <a:t> Ondalık </a:t>
            </a:r>
            <a:r>
              <a:rPr lang="tr-TR" sz="1400" dirty="0">
                <a:latin typeface="Times New Roman" panose="02020603050405020304" pitchFamily="18" charset="0"/>
                <a:ea typeface="Times New Roman" panose="02020603050405020304" pitchFamily="18" charset="0"/>
              </a:rPr>
              <a:t>kesirlerin karşılaştırılması, </a:t>
            </a:r>
            <a:endParaRPr lang="tr-TR" sz="1400" dirty="0" smtClean="0">
              <a:latin typeface="Times New Roman" panose="02020603050405020304" pitchFamily="18" charset="0"/>
              <a:ea typeface="Times New Roman" panose="02020603050405020304" pitchFamily="18" charset="0"/>
            </a:endParaRPr>
          </a:p>
          <a:p>
            <a:pPr algn="just">
              <a:lnSpc>
                <a:spcPct val="111000"/>
              </a:lnSpc>
              <a:spcAft>
                <a:spcPts val="900"/>
              </a:spcAft>
            </a:pPr>
            <a:r>
              <a:rPr lang="tr-TR" sz="1400" dirty="0" smtClean="0">
                <a:solidFill>
                  <a:srgbClr val="FF0000"/>
                </a:solidFill>
                <a:latin typeface="Times New Roman" panose="02020603050405020304" pitchFamily="18" charset="0"/>
                <a:ea typeface="Times New Roman" panose="02020603050405020304" pitchFamily="18" charset="0"/>
              </a:rPr>
              <a:t>12. </a:t>
            </a:r>
            <a:r>
              <a:rPr lang="tr-TR" sz="1400" dirty="0" smtClean="0">
                <a:latin typeface="Times New Roman" panose="02020603050405020304" pitchFamily="18" charset="0"/>
                <a:ea typeface="Times New Roman" panose="02020603050405020304" pitchFamily="18" charset="0"/>
              </a:rPr>
              <a:t>Ondalık kesirlerde </a:t>
            </a:r>
            <a:r>
              <a:rPr lang="tr-TR" sz="1400" dirty="0">
                <a:latin typeface="Times New Roman" panose="02020603050405020304" pitchFamily="18" charset="0"/>
                <a:ea typeface="Times New Roman" panose="02020603050405020304" pitchFamily="18" charset="0"/>
              </a:rPr>
              <a:t>dört </a:t>
            </a:r>
            <a:r>
              <a:rPr lang="tr-TR" sz="1400" dirty="0" smtClean="0">
                <a:latin typeface="Times New Roman" panose="02020603050405020304" pitchFamily="18" charset="0"/>
                <a:ea typeface="Times New Roman" panose="02020603050405020304" pitchFamily="18" charset="0"/>
              </a:rPr>
              <a:t>işlemin öğretimi, </a:t>
            </a:r>
          </a:p>
          <a:p>
            <a:pPr algn="just">
              <a:lnSpc>
                <a:spcPct val="111000"/>
              </a:lnSpc>
              <a:spcAft>
                <a:spcPts val="900"/>
              </a:spcAft>
            </a:pPr>
            <a:r>
              <a:rPr lang="tr-TR" sz="1400" dirty="0" smtClean="0">
                <a:solidFill>
                  <a:srgbClr val="FF0000"/>
                </a:solidFill>
                <a:latin typeface="Times New Roman" panose="02020603050405020304" pitchFamily="18" charset="0"/>
                <a:ea typeface="Times New Roman" panose="02020603050405020304" pitchFamily="18" charset="0"/>
              </a:rPr>
              <a:t>13.</a:t>
            </a:r>
            <a:r>
              <a:rPr lang="tr-TR" sz="1400" dirty="0" smtClean="0">
                <a:solidFill>
                  <a:srgbClr val="000000"/>
                </a:solidFill>
                <a:latin typeface="Times New Roman" panose="02020603050405020304" pitchFamily="18" charset="0"/>
                <a:ea typeface="Times New Roman" panose="02020603050405020304" pitchFamily="18" charset="0"/>
              </a:rPr>
              <a:t> Ondalık </a:t>
            </a:r>
            <a:r>
              <a:rPr lang="tr-TR" sz="1400" dirty="0">
                <a:solidFill>
                  <a:srgbClr val="000000"/>
                </a:solidFill>
                <a:latin typeface="Times New Roman" panose="02020603050405020304" pitchFamily="18" charset="0"/>
                <a:ea typeface="Times New Roman" panose="02020603050405020304" pitchFamily="18" charset="0"/>
              </a:rPr>
              <a:t>kesirlerle ilgili kavram yanılgıları ve </a:t>
            </a:r>
            <a:r>
              <a:rPr lang="tr-TR" sz="1400" dirty="0" smtClean="0">
                <a:solidFill>
                  <a:srgbClr val="000000"/>
                </a:solidFill>
                <a:latin typeface="Times New Roman" panose="02020603050405020304" pitchFamily="18" charset="0"/>
                <a:ea typeface="Times New Roman" panose="02020603050405020304" pitchFamily="18" charset="0"/>
              </a:rPr>
              <a:t>zorluklar, </a:t>
            </a:r>
          </a:p>
          <a:p>
            <a:pPr algn="just">
              <a:lnSpc>
                <a:spcPct val="111000"/>
              </a:lnSpc>
              <a:spcAft>
                <a:spcPts val="900"/>
              </a:spcAft>
            </a:pPr>
            <a:r>
              <a:rPr lang="tr-TR" sz="1400" dirty="0" smtClean="0">
                <a:solidFill>
                  <a:srgbClr val="FF0000"/>
                </a:solidFill>
                <a:latin typeface="Times New Roman" panose="02020603050405020304" pitchFamily="18" charset="0"/>
                <a:ea typeface="Times New Roman" panose="02020603050405020304" pitchFamily="18" charset="0"/>
              </a:rPr>
              <a:t>14. </a:t>
            </a:r>
            <a:r>
              <a:rPr lang="tr-TR" sz="1400" dirty="0" smtClean="0">
                <a:solidFill>
                  <a:srgbClr val="000000"/>
                </a:solidFill>
                <a:latin typeface="Times New Roman" panose="02020603050405020304" pitchFamily="18" charset="0"/>
                <a:ea typeface="Times New Roman" panose="02020603050405020304" pitchFamily="18" charset="0"/>
              </a:rPr>
              <a:t>Bölüm değerlendirmesi,</a:t>
            </a:r>
          </a:p>
          <a:p>
            <a:pPr algn="just">
              <a:lnSpc>
                <a:spcPct val="111000"/>
              </a:lnSpc>
              <a:spcAft>
                <a:spcPts val="900"/>
              </a:spcAft>
            </a:pPr>
            <a:r>
              <a:rPr lang="tr-TR" sz="1400" dirty="0" smtClean="0">
                <a:solidFill>
                  <a:srgbClr val="FF0000"/>
                </a:solidFill>
                <a:effectLst/>
                <a:latin typeface="Times New Roman" panose="02020603050405020304" pitchFamily="18" charset="0"/>
                <a:ea typeface="Times New Roman" panose="02020603050405020304" pitchFamily="18" charset="0"/>
              </a:rPr>
              <a:t>15.</a:t>
            </a:r>
            <a:r>
              <a:rPr lang="tr-TR" sz="1400" dirty="0" smtClean="0">
                <a:solidFill>
                  <a:srgbClr val="000000"/>
                </a:solidFill>
                <a:effectLst/>
                <a:latin typeface="Times New Roman" panose="02020603050405020304" pitchFamily="18" charset="0"/>
                <a:ea typeface="Times New Roman" panose="02020603050405020304" pitchFamily="18" charset="0"/>
              </a:rPr>
              <a:t> Kaynakça.</a:t>
            </a:r>
            <a:endParaRPr lang="tr-T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4736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20</a:t>
            </a:fld>
            <a:endParaRPr lang="zh-CN" altLang="en-US" dirty="0"/>
          </a:p>
        </p:txBody>
      </p:sp>
      <mc:AlternateContent xmlns:mc="http://schemas.openxmlformats.org/markup-compatibility/2006" xmlns:a14="http://schemas.microsoft.com/office/drawing/2010/main">
        <mc:Choice Requires="a14">
          <p:sp>
            <p:nvSpPr>
              <p:cNvPr id="4" name="Dikdörtgen 3"/>
              <p:cNvSpPr/>
              <p:nvPr/>
            </p:nvSpPr>
            <p:spPr>
              <a:xfrm>
                <a:off x="830317" y="474138"/>
                <a:ext cx="10174014" cy="1544269"/>
              </a:xfrm>
              <a:prstGeom prst="rect">
                <a:avLst/>
              </a:prstGeom>
            </p:spPr>
            <p:txBody>
              <a:bodyPr wrap="square">
                <a:spAutoFit/>
              </a:bodyPr>
              <a:lstStyle/>
              <a:p>
                <a:pPr indent="449580" algn="just">
                  <a:spcAft>
                    <a:spcPts val="0"/>
                  </a:spcAft>
                </a:pPr>
                <a:r>
                  <a:rPr lang="tr-TR" sz="1600" b="1" dirty="0">
                    <a:solidFill>
                      <a:srgbClr val="000000"/>
                    </a:solidFill>
                    <a:latin typeface="Times New Roman" panose="02020603050405020304" pitchFamily="18" charset="0"/>
                    <a:ea typeface="Cambria" panose="02040503050406030204" pitchFamily="18" charset="0"/>
                    <a:cs typeface="Palatino Linotype" panose="02040502050505030304" pitchFamily="18" charset="0"/>
                  </a:rPr>
                  <a:t>5. Sayı doğrusu üzerinde kesir gösteriminde yaşanan </a:t>
                </a:r>
                <a:r>
                  <a:rPr lang="tr-TR" sz="1600" b="1" dirty="0" smtClean="0">
                    <a:solidFill>
                      <a:srgbClr val="000000"/>
                    </a:solidFill>
                    <a:latin typeface="Times New Roman" panose="02020603050405020304" pitchFamily="18" charset="0"/>
                    <a:ea typeface="Cambria" panose="02040503050406030204" pitchFamily="18" charset="0"/>
                    <a:cs typeface="Palatino Linotype" panose="02040502050505030304" pitchFamily="18" charset="0"/>
                  </a:rPr>
                  <a:t>zorluklar</a:t>
                </a:r>
                <a:endParaRPr lang="tr-TR" sz="1600" dirty="0">
                  <a:solidFill>
                    <a:srgbClr val="000000"/>
                  </a:solidFill>
                  <a:effectLst/>
                  <a:latin typeface="Palatino Linotype" panose="02040502050505030304" pitchFamily="18" charset="0"/>
                  <a:ea typeface="Cambria" panose="02040503050406030204" pitchFamily="18" charset="0"/>
                  <a:cs typeface="Palatino Linotype" panose="02040502050505030304" pitchFamily="18" charset="0"/>
                </a:endParaRPr>
              </a:p>
              <a:p>
                <a:pPr indent="449580" algn="just">
                  <a:lnSpc>
                    <a:spcPct val="111000"/>
                  </a:lnSpc>
                  <a:spcAft>
                    <a:spcPts val="0"/>
                  </a:spcAft>
                </a:pPr>
                <a:r>
                  <a:rPr lang="tr-TR" sz="1600" dirty="0" smtClean="0">
                    <a:latin typeface="Times New Roman" panose="02020603050405020304" pitchFamily="18" charset="0"/>
                    <a:ea typeface="Times New Roman" panose="02020603050405020304" pitchFamily="18" charset="0"/>
                  </a:rPr>
                  <a:t>Bu </a:t>
                </a:r>
                <a:r>
                  <a:rPr lang="tr-TR" sz="1600" dirty="0">
                    <a:latin typeface="Times New Roman" panose="02020603050405020304" pitchFamily="18" charset="0"/>
                    <a:ea typeface="Times New Roman" panose="02020603050405020304" pitchFamily="18" charset="0"/>
                  </a:rPr>
                  <a:t>kavram yanılgısında öğrencilerin sayı doğrusu üzerinde, verilen basit bir kesre denk gelen noktayı gösteremedikleri görülmüştür (Alacacı, 2012; Olkun ve Toluk Uçar, 2018). Örneğin,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rPr>
                          <m:t>2</m:t>
                        </m:r>
                      </m:den>
                    </m:f>
                  </m:oMath>
                </a14:m>
                <a:r>
                  <a:rPr lang="tr-TR" sz="1600" dirty="0">
                    <a:latin typeface="Times New Roman" panose="02020603050405020304" pitchFamily="18" charset="0"/>
                    <a:ea typeface="Times New Roman" panose="02020603050405020304" pitchFamily="18" charset="0"/>
                  </a:rPr>
                  <a:t> kesrini 2 birim uzunluğundaki sayı doğrusunda gösterirken öğrenciler sayı doğrusunu bir bütün olarak değerlendirmekte ve 1 noktasını </a:t>
                </a:r>
                <a:r>
                  <a:rPr lang="tr-TR" sz="1600" dirty="0">
                    <a:effectLst/>
                    <a:latin typeface="Times New Roman" panose="02020603050405020304" pitchFamily="18" charset="0"/>
                    <a:ea typeface="Times New Roman" panose="02020603050405020304" pitchFamily="18" charset="0"/>
                  </a:rPr>
                  <a:t>½</a:t>
                </a:r>
                <a:r>
                  <a:rPr lang="tr-TR" sz="1600" dirty="0">
                    <a:latin typeface="Times New Roman" panose="02020603050405020304" pitchFamily="18" charset="0"/>
                    <a:ea typeface="Times New Roman" panose="02020603050405020304" pitchFamily="18" charset="0"/>
                  </a:rPr>
                  <a:t> olarak göstermektedir (Olkun ve Toluk Uçar, 2018).</a:t>
                </a:r>
                <a:endParaRPr lang="tr-TR" sz="1600" dirty="0">
                  <a:effectLst/>
                  <a:latin typeface="Times New Roman" panose="02020603050405020304" pitchFamily="18" charset="0"/>
                  <a:ea typeface="Times New Roman" panose="02020603050405020304" pitchFamily="18" charset="0"/>
                </a:endParaRPr>
              </a:p>
            </p:txBody>
          </p:sp>
        </mc:Choice>
        <mc:Fallback xmlns="">
          <p:sp>
            <p:nvSpPr>
              <p:cNvPr id="4" name="Dikdörtgen 3"/>
              <p:cNvSpPr>
                <a:spLocks noRot="1" noChangeAspect="1" noMove="1" noResize="1" noEditPoints="1" noAdjustHandles="1" noChangeArrowheads="1" noChangeShapeType="1" noTextEdit="1"/>
              </p:cNvSpPr>
              <p:nvPr/>
            </p:nvSpPr>
            <p:spPr>
              <a:xfrm>
                <a:off x="830317" y="474138"/>
                <a:ext cx="10174014" cy="1544269"/>
              </a:xfrm>
              <a:prstGeom prst="rect">
                <a:avLst/>
              </a:prstGeom>
              <a:blipFill>
                <a:blip r:embed="rId2"/>
                <a:stretch>
                  <a:fillRect l="-300" t="-1581" r="-359" b="-3162"/>
                </a:stretch>
              </a:blipFill>
            </p:spPr>
            <p:txBody>
              <a:bodyPr/>
              <a:lstStyle/>
              <a:p>
                <a:r>
                  <a:rPr lang="tr-TR">
                    <a:noFill/>
                  </a:rPr>
                  <a:t> </a:t>
                </a:r>
              </a:p>
            </p:txBody>
          </p:sp>
        </mc:Fallback>
      </mc:AlternateContent>
      <p:pic>
        <p:nvPicPr>
          <p:cNvPr id="5" name="Resim 4"/>
          <p:cNvPicPr/>
          <p:nvPr/>
        </p:nvPicPr>
        <p:blipFill>
          <a:blip r:embed="rId3"/>
          <a:srcRect/>
          <a:stretch>
            <a:fillRect/>
          </a:stretch>
        </p:blipFill>
        <p:spPr bwMode="auto">
          <a:xfrm>
            <a:off x="2694249" y="2429974"/>
            <a:ext cx="5752465" cy="78024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Dikdörtgen 5"/>
              <p:cNvSpPr/>
              <p:nvPr/>
            </p:nvSpPr>
            <p:spPr>
              <a:xfrm>
                <a:off x="918001" y="3395764"/>
                <a:ext cx="10086330" cy="1277850"/>
              </a:xfrm>
              <a:prstGeom prst="rect">
                <a:avLst/>
              </a:prstGeom>
            </p:spPr>
            <p:txBody>
              <a:bodyPr wrap="square">
                <a:spAutoFit/>
              </a:bodyPr>
              <a:lstStyle/>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Bu kavram yanılgısını gidermek için </a:t>
                </a:r>
                <a:r>
                  <a:rPr lang="tr-TR" sz="1600" dirty="0" smtClean="0">
                    <a:latin typeface="Times New Roman" panose="02020603050405020304" pitchFamily="18" charset="0"/>
                    <a:ea typeface="Times New Roman" panose="02020603050405020304" pitchFamily="18" charset="0"/>
                  </a:rPr>
                  <a:t>sayı </a:t>
                </a:r>
                <a:r>
                  <a:rPr lang="tr-TR" sz="1600" dirty="0">
                    <a:latin typeface="Times New Roman" panose="02020603050405020304" pitchFamily="18" charset="0"/>
                    <a:ea typeface="Times New Roman" panose="02020603050405020304" pitchFamily="18" charset="0"/>
                  </a:rPr>
                  <a:t>doğrusu </a:t>
                </a:r>
                <a:r>
                  <a:rPr lang="tr-TR" sz="1600" dirty="0" smtClean="0">
                    <a:latin typeface="Times New Roman" panose="02020603050405020304" pitchFamily="18" charset="0"/>
                    <a:ea typeface="Times New Roman" panose="02020603050405020304" pitchFamily="18" charset="0"/>
                  </a:rPr>
                  <a:t>önce </a:t>
                </a:r>
                <a:r>
                  <a:rPr lang="tr-TR" sz="1600" dirty="0">
                    <a:latin typeface="Times New Roman" panose="02020603050405020304" pitchFamily="18" charset="0"/>
                    <a:ea typeface="Times New Roman" panose="02020603050405020304" pitchFamily="18" charset="0"/>
                  </a:rPr>
                  <a:t>0-1 arasındaki kesirler için 0-1 sayı doğrusu, daha sonra tam sayılı ve bileşik kesirler için de 0-5 sayı doğrusu kullanılabilir (Olkun ve Toluk Uçar, 2018). Sayı doğrusu üzerinde kesir gösterimine önce basit kesirlerle başlanmalı ve kesir alan modeli ile de ilişkilendirilmelidir. Örneğin;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rPr>
                          <m:t>2</m:t>
                        </m:r>
                      </m:den>
                    </m:f>
                  </m:oMath>
                </a14:m>
                <a:r>
                  <a:rPr lang="tr-TR" sz="1600" dirty="0">
                    <a:latin typeface="Times New Roman" panose="02020603050405020304" pitchFamily="18" charset="0"/>
                    <a:ea typeface="Times New Roman" panose="02020603050405020304" pitchFamily="18" charset="0"/>
                  </a:rPr>
                  <a:t> kesrinin alan modeli ve sayı doğrusu ile ilişkilendirilerek verilebilir.</a:t>
                </a:r>
                <a:endParaRPr lang="tr-TR" sz="1600" dirty="0">
                  <a:effectLst/>
                  <a:latin typeface="Times New Roman" panose="02020603050405020304" pitchFamily="18" charset="0"/>
                  <a:ea typeface="Times New Roman" panose="02020603050405020304" pitchFamily="18" charset="0"/>
                </a:endParaRPr>
              </a:p>
            </p:txBody>
          </p:sp>
        </mc:Choice>
        <mc:Fallback xmlns="">
          <p:sp>
            <p:nvSpPr>
              <p:cNvPr id="6" name="Dikdörtgen 5"/>
              <p:cNvSpPr>
                <a:spLocks noRot="1" noChangeAspect="1" noMove="1" noResize="1" noEditPoints="1" noAdjustHandles="1" noChangeArrowheads="1" noChangeShapeType="1" noTextEdit="1"/>
              </p:cNvSpPr>
              <p:nvPr/>
            </p:nvSpPr>
            <p:spPr>
              <a:xfrm>
                <a:off x="918001" y="3395764"/>
                <a:ext cx="10086330" cy="1277850"/>
              </a:xfrm>
              <a:prstGeom prst="rect">
                <a:avLst/>
              </a:prstGeom>
              <a:blipFill>
                <a:blip r:embed="rId4"/>
                <a:stretch>
                  <a:fillRect l="-363" t="-952" r="-302" b="-5238"/>
                </a:stretch>
              </a:blipFill>
            </p:spPr>
            <p:txBody>
              <a:bodyPr/>
              <a:lstStyle/>
              <a:p>
                <a:r>
                  <a:rPr lang="tr-TR">
                    <a:noFill/>
                  </a:rPr>
                  <a:t> </a:t>
                </a:r>
              </a:p>
            </p:txBody>
          </p:sp>
        </mc:Fallback>
      </mc:AlternateContent>
      <p:pic>
        <p:nvPicPr>
          <p:cNvPr id="7" name="Resim 6"/>
          <p:cNvPicPr/>
          <p:nvPr/>
        </p:nvPicPr>
        <p:blipFill>
          <a:blip r:embed="rId5"/>
          <a:srcRect/>
          <a:stretch>
            <a:fillRect/>
          </a:stretch>
        </p:blipFill>
        <p:spPr bwMode="auto">
          <a:xfrm>
            <a:off x="3394841" y="5044698"/>
            <a:ext cx="4351282" cy="1007853"/>
          </a:xfrm>
          <a:prstGeom prst="rect">
            <a:avLst/>
          </a:prstGeom>
          <a:noFill/>
          <a:ln w="9525">
            <a:noFill/>
            <a:miter lim="800000"/>
            <a:headEnd/>
            <a:tailEnd/>
          </a:ln>
        </p:spPr>
      </p:pic>
    </p:spTree>
    <p:extLst>
      <p:ext uri="{BB962C8B-B14F-4D97-AF65-F5344CB8AC3E}">
        <p14:creationId xmlns:p14="http://schemas.microsoft.com/office/powerpoint/2010/main" val="3650616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21</a:t>
            </a:fld>
            <a:endParaRPr lang="zh-CN" altLang="en-US" dirty="0"/>
          </a:p>
        </p:txBody>
      </p:sp>
      <p:sp>
        <p:nvSpPr>
          <p:cNvPr id="3" name="Dikdörtgen 2"/>
          <p:cNvSpPr/>
          <p:nvPr/>
        </p:nvSpPr>
        <p:spPr>
          <a:xfrm>
            <a:off x="735725" y="338761"/>
            <a:ext cx="10174014" cy="399789"/>
          </a:xfrm>
          <a:prstGeom prst="rect">
            <a:avLst/>
          </a:prstGeom>
        </p:spPr>
        <p:txBody>
          <a:bodyPr wrap="square">
            <a:spAutoFit/>
          </a:bodyPr>
          <a:lstStyle/>
          <a:p>
            <a:pPr indent="449580" algn="ctr">
              <a:lnSpc>
                <a:spcPct val="111000"/>
              </a:lnSpc>
              <a:spcAft>
                <a:spcPts val="0"/>
              </a:spcAft>
            </a:pPr>
            <a:r>
              <a:rPr lang="tr-TR" b="1" dirty="0" smtClean="0">
                <a:latin typeface="Times New Roman" panose="02020603050405020304" pitchFamily="18" charset="0"/>
                <a:ea typeface="Times New Roman" panose="02020603050405020304" pitchFamily="18" charset="0"/>
              </a:rPr>
              <a:t>10</a:t>
            </a:r>
            <a:r>
              <a:rPr lang="tr-TR" b="1" dirty="0">
                <a:latin typeface="Times New Roman" panose="02020603050405020304" pitchFamily="18" charset="0"/>
                <a:ea typeface="Times New Roman" panose="02020603050405020304" pitchFamily="18" charset="0"/>
              </a:rPr>
              <a:t>. Ondalık Kesirler ve Öğretimi</a:t>
            </a:r>
            <a:endParaRPr lang="tr-TR" sz="14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Dikdörtgen 3"/>
              <p:cNvSpPr/>
              <p:nvPr/>
            </p:nvSpPr>
            <p:spPr>
              <a:xfrm>
                <a:off x="735723" y="913242"/>
                <a:ext cx="10583917" cy="1577548"/>
              </a:xfrm>
              <a:prstGeom prst="rect">
                <a:avLst/>
              </a:prstGeom>
            </p:spPr>
            <p:txBody>
              <a:bodyPr wrap="square">
                <a:spAutoFit/>
              </a:bodyPr>
              <a:lstStyle/>
              <a:p>
                <a:pPr indent="449580" algn="just">
                  <a:lnSpc>
                    <a:spcPct val="111000"/>
                  </a:lnSpc>
                  <a:spcAft>
                    <a:spcPts val="0"/>
                  </a:spcAft>
                </a:pPr>
                <a:r>
                  <a:rPr lang="tr-TR" sz="1600" dirty="0" smtClean="0">
                    <a:latin typeface="Times New Roman" panose="02020603050405020304" pitchFamily="18" charset="0"/>
                    <a:ea typeface="Times New Roman" panose="02020603050405020304" pitchFamily="18" charset="0"/>
                  </a:rPr>
                  <a:t>Ondalık kesirler, basamak değeri kavramları üzerine kuruludur. Paydası </a:t>
                </a:r>
                <a:r>
                  <a:rPr lang="tr-TR" sz="1600" dirty="0">
                    <a:latin typeface="Times New Roman" panose="02020603050405020304" pitchFamily="18" charset="0"/>
                    <a:ea typeface="Times New Roman" panose="02020603050405020304" pitchFamily="18" charset="0"/>
                  </a:rPr>
                  <a:t>10 ve 10’un katları olarak yazılabilen kesirlere ondalık kesir denir. Doğal sayılarda olduğu gibi, her basamak sağdan sola doğru 10’ar büyür. Ondalık sayılar da 10’lu gruplamalar kullanılarak yazılır (Olkun ve Toluk Uçar, 2018). Ondalık kesirler, rasyonel sayıların bir gösteriş biçimidir. Yarım kavramı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rPr>
                          <m:t>2</m:t>
                        </m:r>
                      </m:den>
                    </m:f>
                  </m:oMath>
                </a14:m>
                <a:r>
                  <a:rPr lang="tr-TR" sz="1600" dirty="0">
                    <a:latin typeface="Times New Roman" panose="02020603050405020304" pitchFamily="18" charset="0"/>
                    <a:ea typeface="Times New Roman" panose="02020603050405020304" pitchFamily="18" charset="0"/>
                  </a:rPr>
                  <a:t> şeklinde gösterilirse buna kesir,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5</m:t>
                        </m:r>
                      </m:num>
                      <m:den>
                        <m:r>
                          <a:rPr lang="tr-TR" sz="1600">
                            <a:effectLst/>
                            <a:latin typeface="Cambria Math" panose="02040503050406030204" pitchFamily="18" charset="0"/>
                            <a:ea typeface="Times New Roman" panose="02020603050405020304" pitchFamily="18" charset="0"/>
                          </a:rPr>
                          <m:t>10</m:t>
                        </m:r>
                      </m:den>
                    </m:f>
                  </m:oMath>
                </a14:m>
                <a:r>
                  <a:rPr lang="tr-TR" sz="1600" dirty="0">
                    <a:latin typeface="Times New Roman" panose="02020603050405020304" pitchFamily="18" charset="0"/>
                    <a:ea typeface="Times New Roman" panose="02020603050405020304" pitchFamily="18" charset="0"/>
                  </a:rPr>
                  <a:t> ondalık kesir veya 0,5 şeklinde gösterilirse ondalık kesrin virgülle gösterimi denilir (</a:t>
                </a:r>
                <a:r>
                  <a:rPr lang="tr-TR" sz="1600" dirty="0" err="1">
                    <a:latin typeface="Times New Roman" panose="02020603050405020304" pitchFamily="18" charset="0"/>
                    <a:ea typeface="Times New Roman" panose="02020603050405020304" pitchFamily="18" charset="0"/>
                  </a:rPr>
                  <a:t>Altun</a:t>
                </a:r>
                <a:r>
                  <a:rPr lang="tr-TR" sz="1600" dirty="0">
                    <a:latin typeface="Times New Roman" panose="02020603050405020304" pitchFamily="18" charset="0"/>
                    <a:ea typeface="Times New Roman" panose="02020603050405020304" pitchFamily="18" charset="0"/>
                  </a:rPr>
                  <a:t>, 2018).</a:t>
                </a:r>
                <a:endParaRPr lang="tr-TR" sz="1600" dirty="0">
                  <a:effectLst/>
                  <a:latin typeface="Times New Roman" panose="02020603050405020304" pitchFamily="18" charset="0"/>
                  <a:ea typeface="Times New Roman" panose="02020603050405020304" pitchFamily="18" charset="0"/>
                </a:endParaRPr>
              </a:p>
            </p:txBody>
          </p:sp>
        </mc:Choice>
        <mc:Fallback xmlns="">
          <p:sp>
            <p:nvSpPr>
              <p:cNvPr id="4" name="Dikdörtgen 3"/>
              <p:cNvSpPr>
                <a:spLocks noRot="1" noChangeAspect="1" noMove="1" noResize="1" noEditPoints="1" noAdjustHandles="1" noChangeArrowheads="1" noChangeShapeType="1" noTextEdit="1"/>
              </p:cNvSpPr>
              <p:nvPr/>
            </p:nvSpPr>
            <p:spPr>
              <a:xfrm>
                <a:off x="735723" y="913242"/>
                <a:ext cx="10583917" cy="1577548"/>
              </a:xfrm>
              <a:prstGeom prst="rect">
                <a:avLst/>
              </a:prstGeom>
              <a:blipFill>
                <a:blip r:embed="rId2"/>
                <a:stretch>
                  <a:fillRect l="-346" t="-772" r="-288" b="-2703"/>
                </a:stretch>
              </a:blipFill>
            </p:spPr>
            <p:txBody>
              <a:bodyPr/>
              <a:lstStyle/>
              <a:p>
                <a:r>
                  <a:rPr lang="tr-TR">
                    <a:noFill/>
                  </a:rPr>
                  <a:t> </a:t>
                </a:r>
              </a:p>
            </p:txBody>
          </p:sp>
        </mc:Fallback>
      </mc:AlternateContent>
      <p:sp>
        <p:nvSpPr>
          <p:cNvPr id="5" name="Dikdörtgen 4"/>
          <p:cNvSpPr/>
          <p:nvPr/>
        </p:nvSpPr>
        <p:spPr>
          <a:xfrm>
            <a:off x="735724" y="2656515"/>
            <a:ext cx="10583916" cy="1049005"/>
          </a:xfrm>
          <a:prstGeom prst="rect">
            <a:avLst/>
          </a:prstGeom>
        </p:spPr>
        <p:txBody>
          <a:bodyPr wrap="square">
            <a:spAutoFit/>
          </a:bodyPr>
          <a:lstStyle/>
          <a:p>
            <a:pPr indent="449580" algn="just">
              <a:lnSpc>
                <a:spcPct val="111000"/>
              </a:lnSpc>
              <a:spcAft>
                <a:spcPts val="0"/>
              </a:spcAft>
            </a:pPr>
            <a:r>
              <a:rPr lang="tr-TR" sz="1400" b="1" i="1" dirty="0">
                <a:latin typeface="Times New Roman" panose="02020603050405020304" pitchFamily="18" charset="0"/>
                <a:ea typeface="Times New Roman" panose="02020603050405020304" pitchFamily="18" charset="0"/>
              </a:rPr>
              <a:t>Ondalık kesirlerin basamak değerinin öğretimi:</a:t>
            </a:r>
            <a:r>
              <a:rPr lang="tr-TR" sz="1400" dirty="0">
                <a:latin typeface="Times New Roman" panose="02020603050405020304" pitchFamily="18" charset="0"/>
                <a:ea typeface="Times New Roman" panose="02020603050405020304" pitchFamily="18" charset="0"/>
              </a:rPr>
              <a:t> Bir ondalık kesir tam kısım ve ondalık kısım olmak üzere iki kısımdan oluşur. </a:t>
            </a:r>
            <a:r>
              <a:rPr lang="tr-TR" sz="1400" dirty="0" smtClean="0">
                <a:latin typeface="Times New Roman" panose="02020603050405020304" pitchFamily="18" charset="0"/>
                <a:ea typeface="Times New Roman" panose="02020603050405020304" pitchFamily="18" charset="0"/>
              </a:rPr>
              <a:t>Virgülün </a:t>
            </a:r>
            <a:r>
              <a:rPr lang="tr-TR" sz="1400" dirty="0">
                <a:latin typeface="Times New Roman" panose="02020603050405020304" pitchFamily="18" charset="0"/>
                <a:ea typeface="Times New Roman" panose="02020603050405020304" pitchFamily="18" charset="0"/>
              </a:rPr>
              <a:t>sağında kalan kısma ondalık kısım, solunda kalan kısma tam kısım denir</a:t>
            </a:r>
            <a:r>
              <a:rPr lang="tr-TR" sz="1400" dirty="0" smtClean="0">
                <a:latin typeface="Times New Roman" panose="02020603050405020304" pitchFamily="18" charset="0"/>
                <a:ea typeface="Times New Roman" panose="02020603050405020304" pitchFamily="18" charset="0"/>
              </a:rPr>
              <a:t>.</a:t>
            </a:r>
          </a:p>
          <a:p>
            <a:pPr indent="449580" algn="just">
              <a:lnSpc>
                <a:spcPct val="111000"/>
              </a:lnSpc>
              <a:spcAft>
                <a:spcPts val="0"/>
              </a:spcAft>
            </a:pPr>
            <a:r>
              <a:rPr lang="tr-TR" sz="1400" dirty="0">
                <a:latin typeface="Times New Roman" panose="02020603050405020304" pitchFamily="18" charset="0"/>
                <a:ea typeface="Times New Roman" panose="02020603050405020304" pitchFamily="18" charset="0"/>
              </a:rPr>
              <a:t> </a:t>
            </a: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Örneğin; 14,73 ondalık kesrini basamak tablosunda gösterelim.</a:t>
            </a:r>
            <a:endParaRPr lang="tr-TR" sz="1400" dirty="0">
              <a:effectLst/>
              <a:latin typeface="Times New Roman" panose="02020603050405020304" pitchFamily="18" charset="0"/>
              <a:ea typeface="Times New Roman" panose="02020603050405020304"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2785062535"/>
              </p:ext>
            </p:extLst>
          </p:nvPr>
        </p:nvGraphicFramePr>
        <p:xfrm>
          <a:off x="735723" y="4039897"/>
          <a:ext cx="4608676" cy="1400480"/>
        </p:xfrm>
        <a:graphic>
          <a:graphicData uri="http://schemas.openxmlformats.org/drawingml/2006/table">
            <a:tbl>
              <a:tblPr firstRow="1" firstCol="1" bandRow="1">
                <a:tableStyleId>{5C22544A-7EE6-4342-B048-85BDC9FD1C3A}</a:tableStyleId>
              </a:tblPr>
              <a:tblGrid>
                <a:gridCol w="1041670">
                  <a:extLst>
                    <a:ext uri="{9D8B030D-6E8A-4147-A177-3AD203B41FA5}">
                      <a16:colId xmlns:a16="http://schemas.microsoft.com/office/drawing/2014/main" xmlns="" val="2387624858"/>
                    </a:ext>
                  </a:extLst>
                </a:gridCol>
                <a:gridCol w="832832">
                  <a:extLst>
                    <a:ext uri="{9D8B030D-6E8A-4147-A177-3AD203B41FA5}">
                      <a16:colId xmlns:a16="http://schemas.microsoft.com/office/drawing/2014/main" xmlns="" val="1191754294"/>
                    </a:ext>
                  </a:extLst>
                </a:gridCol>
                <a:gridCol w="237353">
                  <a:extLst>
                    <a:ext uri="{9D8B030D-6E8A-4147-A177-3AD203B41FA5}">
                      <a16:colId xmlns:a16="http://schemas.microsoft.com/office/drawing/2014/main" xmlns="" val="4150390405"/>
                    </a:ext>
                  </a:extLst>
                </a:gridCol>
                <a:gridCol w="1189282">
                  <a:extLst>
                    <a:ext uri="{9D8B030D-6E8A-4147-A177-3AD203B41FA5}">
                      <a16:colId xmlns:a16="http://schemas.microsoft.com/office/drawing/2014/main" xmlns="" val="2538373602"/>
                    </a:ext>
                  </a:extLst>
                </a:gridCol>
                <a:gridCol w="1307539">
                  <a:extLst>
                    <a:ext uri="{9D8B030D-6E8A-4147-A177-3AD203B41FA5}">
                      <a16:colId xmlns:a16="http://schemas.microsoft.com/office/drawing/2014/main" xmlns="" val="732641421"/>
                    </a:ext>
                  </a:extLst>
                </a:gridCol>
              </a:tblGrid>
              <a:tr h="350120">
                <a:tc gridSpan="2">
                  <a:txBody>
                    <a:bodyPr/>
                    <a:lstStyle/>
                    <a:p>
                      <a:pPr algn="ctr">
                        <a:lnSpc>
                          <a:spcPct val="111000"/>
                        </a:lnSpc>
                        <a:spcAft>
                          <a:spcPts val="0"/>
                        </a:spcAft>
                      </a:pPr>
                      <a:r>
                        <a:rPr lang="tr-TR" sz="1000">
                          <a:effectLst/>
                        </a:rPr>
                        <a:t>Tam kısım</a:t>
                      </a:r>
                      <a:endParaRPr lang="tr-TR"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tr-TR"/>
                    </a:p>
                  </a:txBody>
                  <a:tcPr/>
                </a:tc>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lnSpc>
                          <a:spcPct val="111000"/>
                        </a:lnSpc>
                        <a:spcAft>
                          <a:spcPts val="0"/>
                        </a:spcAft>
                      </a:pPr>
                      <a:r>
                        <a:rPr lang="tr-TR" sz="1000" dirty="0">
                          <a:effectLst/>
                        </a:rPr>
                        <a:t>Kesirli kısım</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xmlns="" val="1648929237"/>
                  </a:ext>
                </a:extLst>
              </a:tr>
              <a:tr h="350120">
                <a:tc>
                  <a:txBody>
                    <a:bodyPr/>
                    <a:lstStyle/>
                    <a:p>
                      <a:pPr algn="ctr">
                        <a:lnSpc>
                          <a:spcPct val="111000"/>
                        </a:lnSpc>
                        <a:spcAft>
                          <a:spcPts val="0"/>
                        </a:spcAft>
                      </a:pPr>
                      <a:r>
                        <a:rPr lang="tr-TR" sz="1000">
                          <a:effectLst/>
                        </a:rPr>
                        <a:t>Onlar</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Birler</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Onda birler</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Yüzde birler</a:t>
                      </a:r>
                      <a:endParaRPr lang="tr-TR"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275920585"/>
                  </a:ext>
                </a:extLst>
              </a:tr>
              <a:tr h="350120">
                <a:tc>
                  <a:txBody>
                    <a:bodyPr/>
                    <a:lstStyle/>
                    <a:p>
                      <a:pPr algn="ctr">
                        <a:lnSpc>
                          <a:spcPct val="111000"/>
                        </a:lnSpc>
                        <a:spcAft>
                          <a:spcPts val="0"/>
                        </a:spcAft>
                      </a:pPr>
                      <a:r>
                        <a:rPr lang="tr-TR" sz="1000">
                          <a:effectLst/>
                        </a:rPr>
                        <a:t>1</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4</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7</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3</a:t>
                      </a:r>
                      <a:endParaRPr lang="tr-TR"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615533597"/>
                  </a:ext>
                </a:extLst>
              </a:tr>
              <a:tr h="350120">
                <a:tc gridSpan="5">
                  <a:txBody>
                    <a:bodyPr/>
                    <a:lstStyle/>
                    <a:p>
                      <a:pPr algn="ctr">
                        <a:lnSpc>
                          <a:spcPct val="111000"/>
                        </a:lnSpc>
                        <a:spcAft>
                          <a:spcPts val="0"/>
                        </a:spcAft>
                      </a:pPr>
                      <a:r>
                        <a:rPr lang="tr-TR" sz="1000" dirty="0">
                          <a:effectLst/>
                        </a:rPr>
                        <a:t>On dört tam yüzde yetmiş üç</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17954309"/>
                  </a:ext>
                </a:extLst>
              </a:tr>
            </a:tbl>
          </a:graphicData>
        </a:graphic>
      </p:graphicFrame>
      <p:sp>
        <p:nvSpPr>
          <p:cNvPr id="7" name="Dikdörtgen 6"/>
          <p:cNvSpPr/>
          <p:nvPr/>
        </p:nvSpPr>
        <p:spPr>
          <a:xfrm>
            <a:off x="5943600" y="3955571"/>
            <a:ext cx="6096000" cy="1395254"/>
          </a:xfrm>
          <a:prstGeom prst="rect">
            <a:avLst/>
          </a:prstGeom>
        </p:spPr>
        <p:txBody>
          <a:bodyPr>
            <a:spAutoFit/>
          </a:bodyPr>
          <a:lstStyle/>
          <a:p>
            <a:pPr>
              <a:lnSpc>
                <a:spcPct val="111000"/>
              </a:lnSpc>
              <a:spcAft>
                <a:spcPts val="900"/>
              </a:spcAft>
            </a:pPr>
            <a:r>
              <a:rPr lang="tr-TR" sz="1400" b="1" dirty="0">
                <a:latin typeface="Times New Roman" panose="02020603050405020304" pitchFamily="18" charset="0"/>
                <a:ea typeface="Times New Roman" panose="02020603050405020304" pitchFamily="18" charset="0"/>
              </a:rPr>
              <a:t>Ondalık kesirlerin okunuşu:</a:t>
            </a:r>
          </a:p>
          <a:p>
            <a:pPr>
              <a:lnSpc>
                <a:spcPct val="111000"/>
              </a:lnSpc>
              <a:spcAft>
                <a:spcPts val="900"/>
              </a:spcAft>
            </a:pPr>
            <a:r>
              <a:rPr lang="tr-TR" sz="1400" dirty="0">
                <a:latin typeface="Times New Roman" panose="02020603050405020304" pitchFamily="18" charset="0"/>
                <a:ea typeface="Times New Roman" panose="02020603050405020304" pitchFamily="18" charset="0"/>
              </a:rPr>
              <a:t>0,7: “Sıfır tam onda yedi”</a:t>
            </a:r>
          </a:p>
          <a:p>
            <a:pPr>
              <a:lnSpc>
                <a:spcPct val="111000"/>
              </a:lnSpc>
              <a:spcAft>
                <a:spcPts val="900"/>
              </a:spcAft>
            </a:pPr>
            <a:r>
              <a:rPr lang="tr-TR" sz="1400" dirty="0">
                <a:latin typeface="Times New Roman" panose="02020603050405020304" pitchFamily="18" charset="0"/>
                <a:ea typeface="Times New Roman" panose="02020603050405020304" pitchFamily="18" charset="0"/>
              </a:rPr>
              <a:t>0,27: “Sıfır tam yüzde yirmi yedi”</a:t>
            </a:r>
          </a:p>
          <a:p>
            <a:pPr>
              <a:lnSpc>
                <a:spcPct val="111000"/>
              </a:lnSpc>
              <a:spcAft>
                <a:spcPts val="900"/>
              </a:spcAft>
            </a:pPr>
            <a:r>
              <a:rPr lang="tr-TR" sz="1400" dirty="0">
                <a:latin typeface="Times New Roman" panose="02020603050405020304" pitchFamily="18" charset="0"/>
                <a:ea typeface="Times New Roman" panose="02020603050405020304" pitchFamily="18" charset="0"/>
              </a:rPr>
              <a:t>21,056: “Yirmi bir tam binde elli altı”</a:t>
            </a:r>
            <a:endParaRPr lang="tr-T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4863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22</a:t>
            </a:fld>
            <a:endParaRPr lang="zh-CN" altLang="en-US" dirty="0"/>
          </a:p>
        </p:txBody>
      </p:sp>
      <p:sp>
        <p:nvSpPr>
          <p:cNvPr id="4" name="Dikdörtgen 3"/>
          <p:cNvSpPr/>
          <p:nvPr/>
        </p:nvSpPr>
        <p:spPr>
          <a:xfrm>
            <a:off x="840828" y="321554"/>
            <a:ext cx="10783613" cy="1800365"/>
          </a:xfrm>
          <a:prstGeom prst="rect">
            <a:avLst/>
          </a:prstGeom>
        </p:spPr>
        <p:txBody>
          <a:bodyPr wrap="square">
            <a:spAutoFit/>
          </a:bodyPr>
          <a:lstStyle/>
          <a:p>
            <a:pPr indent="449580" algn="ctr">
              <a:lnSpc>
                <a:spcPct val="111000"/>
              </a:lnSpc>
              <a:spcAft>
                <a:spcPts val="0"/>
              </a:spcAft>
            </a:pPr>
            <a:r>
              <a:rPr lang="tr-TR" b="1" dirty="0" smtClean="0">
                <a:latin typeface="Times New Roman" panose="02020603050405020304" pitchFamily="18" charset="0"/>
                <a:ea typeface="Times New Roman" panose="02020603050405020304" pitchFamily="18" charset="0"/>
              </a:rPr>
              <a:t>11. </a:t>
            </a:r>
            <a:r>
              <a:rPr lang="tr-TR" b="1" dirty="0">
                <a:latin typeface="Times New Roman" panose="02020603050405020304" pitchFamily="18" charset="0"/>
                <a:ea typeface="Times New Roman" panose="02020603050405020304" pitchFamily="18" charset="0"/>
              </a:rPr>
              <a:t>Ondalık Kesirlerde Karşılaştırma</a:t>
            </a:r>
            <a:endParaRPr lang="tr-TR" sz="1400" dirty="0">
              <a:latin typeface="Times New Roman" panose="02020603050405020304" pitchFamily="18" charset="0"/>
              <a:ea typeface="Times New Roman" panose="02020603050405020304" pitchFamily="18" charset="0"/>
            </a:endParaRPr>
          </a:p>
          <a:p>
            <a:pPr algn="just">
              <a:lnSpc>
                <a:spcPct val="111000"/>
              </a:lnSpc>
              <a:spcAft>
                <a:spcPts val="0"/>
              </a:spcAft>
            </a:pPr>
            <a:r>
              <a:rPr lang="tr-TR" dirty="0">
                <a:latin typeface="Times New Roman" panose="02020603050405020304" pitchFamily="18" charset="0"/>
                <a:ea typeface="Times New Roman" panose="02020603050405020304" pitchFamily="18" charset="0"/>
              </a:rPr>
              <a:t> </a:t>
            </a:r>
            <a:endParaRPr lang="tr-TR" sz="1400" dirty="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Ondalık kesirlerde işlemlere geçmeden önce, ondalık kesirlerin karşılaştırılmasına yer verilmelidir (Baykul, 2009). Ondalık kesirlerin karşılaştırılmasının öğretimine, önce tam kısımlar ile başlanır. Tam kısımları aynı ise ondalık kısımlarına bakılır. Burada öncelikli olarak onda birler basamağına dikkat edilir. Sonra yüzde birler daha sonra binde birler basamağı şeklinde farklı basamağa gelinceye kadar devam eder (</a:t>
            </a:r>
            <a:r>
              <a:rPr lang="tr-TR" sz="1600" dirty="0" err="1">
                <a:latin typeface="Times New Roman" panose="02020603050405020304" pitchFamily="18" charset="0"/>
                <a:ea typeface="Times New Roman" panose="02020603050405020304" pitchFamily="18" charset="0"/>
              </a:rPr>
              <a:t>Altun</a:t>
            </a:r>
            <a:r>
              <a:rPr lang="tr-TR" sz="1600" dirty="0">
                <a:latin typeface="Times New Roman" panose="02020603050405020304" pitchFamily="18" charset="0"/>
                <a:ea typeface="Times New Roman" panose="02020603050405020304" pitchFamily="18" charset="0"/>
              </a:rPr>
              <a:t>, 2018).</a:t>
            </a:r>
            <a:endParaRPr lang="tr-TR" sz="1600" dirty="0">
              <a:effectLst/>
              <a:latin typeface="Times New Roman" panose="02020603050405020304" pitchFamily="18" charset="0"/>
              <a:ea typeface="Times New Roman" panose="02020603050405020304" pitchFamily="18" charset="0"/>
            </a:endParaRPr>
          </a:p>
        </p:txBody>
      </p:sp>
      <p:sp>
        <p:nvSpPr>
          <p:cNvPr id="5" name="Dikdörtgen 4"/>
          <p:cNvSpPr/>
          <p:nvPr/>
        </p:nvSpPr>
        <p:spPr>
          <a:xfrm>
            <a:off x="840828" y="2251765"/>
            <a:ext cx="10625958" cy="338554"/>
          </a:xfrm>
          <a:prstGeom prst="rect">
            <a:avLst/>
          </a:prstGeom>
        </p:spPr>
        <p:txBody>
          <a:bodyPr wrap="square">
            <a:spAutoFit/>
          </a:bodyPr>
          <a:lstStyle/>
          <a:p>
            <a:r>
              <a:rPr lang="tr-TR" sz="1600" b="1" dirty="0" smtClean="0">
                <a:latin typeface="Times New Roman" panose="02020603050405020304" pitchFamily="18" charset="0"/>
                <a:ea typeface="Times New Roman" panose="02020603050405020304" pitchFamily="18" charset="0"/>
              </a:rPr>
              <a:t>Örnek:</a:t>
            </a:r>
            <a:r>
              <a:rPr lang="tr-TR" sz="1600" dirty="0" smtClean="0">
                <a:latin typeface="Times New Roman" panose="02020603050405020304" pitchFamily="18" charset="0"/>
                <a:ea typeface="Times New Roman" panose="02020603050405020304" pitchFamily="18" charset="0"/>
              </a:rPr>
              <a:t> </a:t>
            </a:r>
            <a:r>
              <a:rPr lang="tr-TR" sz="1600" dirty="0">
                <a:latin typeface="Times New Roman" panose="02020603050405020304" pitchFamily="18" charset="0"/>
                <a:ea typeface="Times New Roman" panose="02020603050405020304" pitchFamily="18" charset="0"/>
              </a:rPr>
              <a:t>0,3 - 0,04 – 0,40 ondalık kesirleri küçükten büyüğe doğru sıralayalım.</a:t>
            </a:r>
            <a:endParaRPr lang="tr-TR" sz="1600" dirty="0"/>
          </a:p>
        </p:txBody>
      </p:sp>
      <p:pic>
        <p:nvPicPr>
          <p:cNvPr id="6" name="Resim 5"/>
          <p:cNvPicPr/>
          <p:nvPr/>
        </p:nvPicPr>
        <p:blipFill>
          <a:blip r:embed="rId2"/>
          <a:srcRect/>
          <a:stretch>
            <a:fillRect/>
          </a:stretch>
        </p:blipFill>
        <p:spPr bwMode="auto">
          <a:xfrm>
            <a:off x="1583405" y="2757343"/>
            <a:ext cx="6211614" cy="174053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 name="Dikdörtgen 6"/>
              <p:cNvSpPr/>
              <p:nvPr/>
            </p:nvSpPr>
            <p:spPr>
              <a:xfrm>
                <a:off x="1397876" y="4664902"/>
                <a:ext cx="6947338" cy="1241622"/>
              </a:xfrm>
              <a:prstGeom prst="rect">
                <a:avLst/>
              </a:prstGeom>
            </p:spPr>
            <p:txBody>
              <a:bodyPr wrap="square">
                <a:spAutoFit/>
              </a:bodyPr>
              <a:lstStyle/>
              <a:p>
                <a:pPr algn="just">
                  <a:lnSpc>
                    <a:spcPct val="111000"/>
                  </a:lnSpc>
                  <a:spcAft>
                    <a:spcPts val="900"/>
                  </a:spcAft>
                </a:pPr>
                <a:r>
                  <a:rPr lang="tr-TR" sz="1400" dirty="0">
                    <a:latin typeface="Times New Roman" panose="02020603050405020304" pitchFamily="18" charset="0"/>
                    <a:ea typeface="Times New Roman" panose="02020603050405020304" pitchFamily="18" charset="0"/>
                  </a:rPr>
                  <a:t>0,04 = </a:t>
                </a:r>
                <a14:m>
                  <m:oMath xmlns:m="http://schemas.openxmlformats.org/officeDocument/2006/math">
                    <m:f>
                      <m:fPr>
                        <m:ctrlPr>
                          <a:rPr lang="tr-TR" sz="1400" i="1">
                            <a:latin typeface="Cambria Math"/>
                            <a:ea typeface="Times New Roman" panose="02020603050405020304" pitchFamily="18" charset="0"/>
                          </a:rPr>
                        </m:ctrlPr>
                      </m:fPr>
                      <m:num>
                        <m:r>
                          <a:rPr lang="tr-TR" sz="1400">
                            <a:latin typeface="Cambria Math" panose="02040503050406030204" pitchFamily="18" charset="0"/>
                            <a:ea typeface="Times New Roman" panose="02020603050405020304" pitchFamily="18" charset="0"/>
                          </a:rPr>
                          <m:t>4</m:t>
                        </m:r>
                      </m:num>
                      <m:den>
                        <m:r>
                          <a:rPr lang="tr-TR" sz="1400">
                            <a:latin typeface="Cambria Math" panose="02040503050406030204" pitchFamily="18" charset="0"/>
                            <a:ea typeface="Times New Roman" panose="02020603050405020304" pitchFamily="18" charset="0"/>
                          </a:rPr>
                          <m:t>100</m:t>
                        </m:r>
                      </m:den>
                    </m:f>
                  </m:oMath>
                </a14:m>
                <a:r>
                  <a:rPr lang="tr-TR" sz="1400" dirty="0">
                    <a:latin typeface="Times New Roman" panose="02020603050405020304" pitchFamily="18" charset="0"/>
                    <a:ea typeface="Times New Roman" panose="02020603050405020304" pitchFamily="18" charset="0"/>
                  </a:rPr>
                  <a:t> (yüzde dört) </a:t>
                </a:r>
                <a:r>
                  <a:rPr lang="tr-TR" sz="1400" dirty="0" smtClean="0">
                    <a:latin typeface="Times New Roman" panose="02020603050405020304" pitchFamily="18" charset="0"/>
                    <a:ea typeface="Times New Roman" panose="02020603050405020304" pitchFamily="18" charset="0"/>
                  </a:rPr>
                  <a:t>              0,3 </a:t>
                </a:r>
                <a:r>
                  <a:rPr lang="tr-TR" sz="1400" dirty="0">
                    <a:latin typeface="Times New Roman" panose="02020603050405020304" pitchFamily="18" charset="0"/>
                    <a:ea typeface="Times New Roman" panose="02020603050405020304" pitchFamily="18" charset="0"/>
                  </a:rPr>
                  <a:t>=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3</m:t>
                        </m:r>
                      </m:num>
                      <m:den>
                        <m:r>
                          <a:rPr lang="tr-TR" sz="1400">
                            <a:effectLst/>
                            <a:latin typeface="Cambria Math" panose="02040503050406030204" pitchFamily="18" charset="0"/>
                            <a:ea typeface="Times New Roman" panose="02020603050405020304" pitchFamily="18" charset="0"/>
                          </a:rPr>
                          <m:t>10</m:t>
                        </m:r>
                      </m:den>
                    </m:f>
                  </m:oMath>
                </a14:m>
                <a:r>
                  <a:rPr lang="tr-TR" sz="1400" dirty="0">
                    <a:latin typeface="Times New Roman" panose="02020603050405020304" pitchFamily="18" charset="0"/>
                    <a:ea typeface="Times New Roman" panose="02020603050405020304" pitchFamily="18" charset="0"/>
                  </a:rPr>
                  <a:t> (onda üç)	   </a:t>
                </a:r>
                <a:r>
                  <a:rPr lang="tr-TR" sz="1400" dirty="0" smtClean="0">
                    <a:latin typeface="Times New Roman" panose="02020603050405020304" pitchFamily="18" charset="0"/>
                    <a:ea typeface="Times New Roman" panose="02020603050405020304" pitchFamily="18" charset="0"/>
                  </a:rPr>
                  <a:t>     0,43 </a:t>
                </a:r>
                <a:r>
                  <a:rPr lang="tr-TR" sz="1400" dirty="0">
                    <a:latin typeface="Times New Roman" panose="02020603050405020304" pitchFamily="18" charset="0"/>
                    <a:ea typeface="Times New Roman" panose="02020603050405020304" pitchFamily="18" charset="0"/>
                  </a:rPr>
                  <a:t>=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43</m:t>
                        </m:r>
                      </m:num>
                      <m:den>
                        <m:r>
                          <a:rPr lang="tr-TR" sz="1400">
                            <a:effectLst/>
                            <a:latin typeface="Cambria Math" panose="02040503050406030204" pitchFamily="18" charset="0"/>
                            <a:ea typeface="Times New Roman" panose="02020603050405020304" pitchFamily="18" charset="0"/>
                          </a:rPr>
                          <m:t>100</m:t>
                        </m:r>
                      </m:den>
                    </m:f>
                  </m:oMath>
                </a14:m>
                <a:r>
                  <a:rPr lang="tr-TR" sz="1400" dirty="0">
                    <a:latin typeface="Times New Roman" panose="02020603050405020304" pitchFamily="18" charset="0"/>
                    <a:ea typeface="Times New Roman" panose="02020603050405020304" pitchFamily="18" charset="0"/>
                  </a:rPr>
                  <a:t> (yüzde kırk üç</a:t>
                </a:r>
                <a:r>
                  <a:rPr lang="tr-TR" sz="1400" dirty="0" smtClean="0">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900"/>
                  </a:spcAft>
                </a:pPr>
                <a:r>
                  <a:rPr lang="tr-TR" sz="1400" dirty="0" smtClean="0">
                    <a:latin typeface="Times New Roman" panose="02020603050405020304" pitchFamily="18" charset="0"/>
                    <a:ea typeface="Times New Roman" panose="02020603050405020304" pitchFamily="18" charset="0"/>
                  </a:rPr>
                  <a:t>                                                      0,3 </a:t>
                </a:r>
                <a:r>
                  <a:rPr lang="tr-TR" sz="1400" dirty="0">
                    <a:latin typeface="Times New Roman" panose="02020603050405020304" pitchFamily="18" charset="0"/>
                    <a:ea typeface="Times New Roman" panose="02020603050405020304" pitchFamily="18" charset="0"/>
                  </a:rPr>
                  <a:t>=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3</m:t>
                        </m:r>
                      </m:num>
                      <m:den>
                        <m:r>
                          <a:rPr lang="tr-TR" sz="1400">
                            <a:effectLst/>
                            <a:latin typeface="Cambria Math" panose="02040503050406030204" pitchFamily="18" charset="0"/>
                            <a:ea typeface="Times New Roman" panose="02020603050405020304" pitchFamily="18" charset="0"/>
                          </a:rPr>
                          <m:t>10</m:t>
                        </m:r>
                      </m:den>
                    </m:f>
                  </m:oMath>
                </a14:m>
                <a:r>
                  <a:rPr lang="tr-TR" sz="1400" dirty="0">
                    <a:latin typeface="Times New Roman" panose="02020603050405020304" pitchFamily="18" charset="0"/>
                    <a:ea typeface="Times New Roman" panose="02020603050405020304" pitchFamily="18" charset="0"/>
                  </a:rPr>
                  <a:t> = </a:t>
                </a:r>
                <a14:m>
                  <m:oMath xmlns:m="http://schemas.openxmlformats.org/officeDocument/2006/math">
                    <m:f>
                      <m:fPr>
                        <m:ctrlPr>
                          <a:rPr lang="tr-TR" sz="1400" i="1">
                            <a:effectLst/>
                            <a:latin typeface="Cambria Math"/>
                            <a:ea typeface="Times New Roman" panose="02020603050405020304" pitchFamily="18" charset="0"/>
                          </a:rPr>
                        </m:ctrlPr>
                      </m:fPr>
                      <m:num>
                        <m:r>
                          <a:rPr lang="tr-TR" sz="1400">
                            <a:effectLst/>
                            <a:latin typeface="Cambria Math" panose="02040503050406030204" pitchFamily="18" charset="0"/>
                            <a:ea typeface="Times New Roman" panose="02020603050405020304" pitchFamily="18" charset="0"/>
                          </a:rPr>
                          <m:t>30</m:t>
                        </m:r>
                      </m:num>
                      <m:den>
                        <m:r>
                          <a:rPr lang="tr-TR" sz="1400">
                            <a:effectLst/>
                            <a:latin typeface="Cambria Math" panose="02040503050406030204" pitchFamily="18" charset="0"/>
                            <a:ea typeface="Times New Roman" panose="02020603050405020304" pitchFamily="18" charset="0"/>
                          </a:rPr>
                          <m:t>100</m:t>
                        </m:r>
                      </m:den>
                    </m:f>
                  </m:oMath>
                </a14:m>
                <a:r>
                  <a:rPr lang="tr-TR" sz="1400" dirty="0">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900"/>
                  </a:spcAft>
                </a:pPr>
                <a:r>
                  <a:rPr lang="tr-TR" sz="1400" dirty="0">
                    <a:latin typeface="Times New Roman" panose="02020603050405020304" pitchFamily="18" charset="0"/>
                    <a:ea typeface="Times New Roman" panose="02020603050405020304" pitchFamily="18" charset="0"/>
                  </a:rPr>
                  <a:t>O halde; 0,04&lt;0,3&lt;0,43 şeklinde olur.</a:t>
                </a:r>
                <a:endParaRPr lang="tr-TR" sz="1400" dirty="0">
                  <a:effectLst/>
                  <a:latin typeface="Times New Roman" panose="02020603050405020304" pitchFamily="18" charset="0"/>
                  <a:ea typeface="Times New Roman" panose="02020603050405020304" pitchFamily="18" charset="0"/>
                </a:endParaRPr>
              </a:p>
            </p:txBody>
          </p:sp>
        </mc:Choice>
        <mc:Fallback xmlns="">
          <p:sp>
            <p:nvSpPr>
              <p:cNvPr id="7" name="Dikdörtgen 6"/>
              <p:cNvSpPr>
                <a:spLocks noRot="1" noChangeAspect="1" noMove="1" noResize="1" noEditPoints="1" noAdjustHandles="1" noChangeArrowheads="1" noChangeShapeType="1" noTextEdit="1"/>
              </p:cNvSpPr>
              <p:nvPr/>
            </p:nvSpPr>
            <p:spPr>
              <a:xfrm>
                <a:off x="1397876" y="4664902"/>
                <a:ext cx="6947338" cy="1241622"/>
              </a:xfrm>
              <a:prstGeom prst="rect">
                <a:avLst/>
              </a:prstGeom>
              <a:blipFill>
                <a:blip r:embed="rId3"/>
                <a:stretch>
                  <a:fillRect l="-263" b="-2941"/>
                </a:stretch>
              </a:blipFill>
            </p:spPr>
            <p:txBody>
              <a:bodyPr/>
              <a:lstStyle/>
              <a:p>
                <a:r>
                  <a:rPr lang="tr-TR">
                    <a:noFill/>
                  </a:rPr>
                  <a:t> </a:t>
                </a:r>
              </a:p>
            </p:txBody>
          </p:sp>
        </mc:Fallback>
      </mc:AlternateContent>
    </p:spTree>
    <p:extLst>
      <p:ext uri="{BB962C8B-B14F-4D97-AF65-F5344CB8AC3E}">
        <p14:creationId xmlns:p14="http://schemas.microsoft.com/office/powerpoint/2010/main" val="2370984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23</a:t>
            </a:fld>
            <a:endParaRPr lang="zh-CN" altLang="en-US" dirty="0"/>
          </a:p>
        </p:txBody>
      </p:sp>
      <p:sp>
        <p:nvSpPr>
          <p:cNvPr id="5" name="Dikdörtgen 4"/>
          <p:cNvSpPr/>
          <p:nvPr/>
        </p:nvSpPr>
        <p:spPr>
          <a:xfrm>
            <a:off x="651640" y="2543612"/>
            <a:ext cx="11214540" cy="1031373"/>
          </a:xfrm>
          <a:prstGeom prst="rect">
            <a:avLst/>
          </a:prstGeom>
        </p:spPr>
        <p:txBody>
          <a:bodyPr wrap="square">
            <a:spAutoFit/>
          </a:bodyPr>
          <a:lstStyle/>
          <a:p>
            <a:pPr indent="449580" algn="just">
              <a:lnSpc>
                <a:spcPct val="111000"/>
              </a:lnSpc>
              <a:spcAft>
                <a:spcPts val="0"/>
              </a:spcAft>
            </a:pPr>
            <a:r>
              <a:rPr lang="tr-TR" sz="1400" b="1" dirty="0">
                <a:latin typeface="Times New Roman" panose="02020603050405020304" pitchFamily="18" charset="0"/>
                <a:ea typeface="Times New Roman" panose="02020603050405020304" pitchFamily="18" charset="0"/>
              </a:rPr>
              <a:t>Örnek:</a:t>
            </a:r>
            <a:r>
              <a:rPr lang="tr-TR" sz="1400" dirty="0">
                <a:latin typeface="Times New Roman" panose="02020603050405020304" pitchFamily="18" charset="0"/>
                <a:ea typeface="Times New Roman" panose="02020603050405020304" pitchFamily="18" charset="0"/>
              </a:rPr>
              <a:t> Duru birinci gün 0,7 litre ikinci gün 0,6 litre süt içmiştir. Duru 2 günde ne kadar süt içmiştir?</a:t>
            </a: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 </a:t>
            </a:r>
          </a:p>
          <a:p>
            <a:pPr indent="449580" algn="just">
              <a:lnSpc>
                <a:spcPct val="111000"/>
              </a:lnSpc>
              <a:spcAft>
                <a:spcPts val="0"/>
              </a:spcAft>
            </a:pPr>
            <a:r>
              <a:rPr lang="tr-TR" sz="1400" dirty="0">
                <a:latin typeface="Times New Roman" panose="02020603050405020304" pitchFamily="18" charset="0"/>
                <a:ea typeface="Times New Roman" panose="02020603050405020304" pitchFamily="18" charset="0"/>
              </a:rPr>
              <a:t>Problemde verilenler görselleştirildikten sonra ondalık kesirler basamak tablosunda gösterilir. Daha sonra ondalık kesirler, kesirlere dönüştürülür. Ardından kesirlerde toplama işlemindeki süreç uygulanır.</a:t>
            </a:r>
            <a:endParaRPr lang="tr-TR" sz="1400" dirty="0">
              <a:effectLst/>
              <a:latin typeface="Times New Roman" panose="02020603050405020304" pitchFamily="18" charset="0"/>
              <a:ea typeface="Times New Roman" panose="02020603050405020304" pitchFamily="18" charset="0"/>
            </a:endParaRPr>
          </a:p>
        </p:txBody>
      </p:sp>
      <p:pic>
        <p:nvPicPr>
          <p:cNvPr id="6" name="Resim 5"/>
          <p:cNvPicPr/>
          <p:nvPr/>
        </p:nvPicPr>
        <p:blipFill>
          <a:blip r:embed="rId2"/>
          <a:srcRect/>
          <a:stretch>
            <a:fillRect/>
          </a:stretch>
        </p:blipFill>
        <p:spPr bwMode="auto">
          <a:xfrm>
            <a:off x="824077" y="3695805"/>
            <a:ext cx="3038475" cy="2733040"/>
          </a:xfrm>
          <a:prstGeom prst="rect">
            <a:avLst/>
          </a:prstGeom>
          <a:noFill/>
          <a:ln w="9525">
            <a:noFill/>
            <a:miter lim="800000"/>
            <a:headEnd/>
            <a:tailEnd/>
          </a:ln>
        </p:spPr>
      </p:pic>
      <p:graphicFrame>
        <p:nvGraphicFramePr>
          <p:cNvPr id="7" name="Tablo 6"/>
          <p:cNvGraphicFramePr>
            <a:graphicFrameLocks noGrp="1"/>
          </p:cNvGraphicFramePr>
          <p:nvPr>
            <p:extLst>
              <p:ext uri="{D42A27DB-BD31-4B8C-83A1-F6EECF244321}">
                <p14:modId xmlns:p14="http://schemas.microsoft.com/office/powerpoint/2010/main" val="3540012741"/>
              </p:ext>
            </p:extLst>
          </p:nvPr>
        </p:nvGraphicFramePr>
        <p:xfrm>
          <a:off x="4051739" y="4188555"/>
          <a:ext cx="4093779" cy="1603312"/>
        </p:xfrm>
        <a:graphic>
          <a:graphicData uri="http://schemas.openxmlformats.org/drawingml/2006/table">
            <a:tbl>
              <a:tblPr firstRow="1" firstCol="1" bandRow="1">
                <a:tableStyleId>{5C22544A-7EE6-4342-B048-85BDC9FD1C3A}</a:tableStyleId>
              </a:tblPr>
              <a:tblGrid>
                <a:gridCol w="819944">
                  <a:extLst>
                    <a:ext uri="{9D8B030D-6E8A-4147-A177-3AD203B41FA5}">
                      <a16:colId xmlns:a16="http://schemas.microsoft.com/office/drawing/2014/main" xmlns="" val="1473192858"/>
                    </a:ext>
                  </a:extLst>
                </a:gridCol>
                <a:gridCol w="842390">
                  <a:extLst>
                    <a:ext uri="{9D8B030D-6E8A-4147-A177-3AD203B41FA5}">
                      <a16:colId xmlns:a16="http://schemas.microsoft.com/office/drawing/2014/main" xmlns="" val="4159462300"/>
                    </a:ext>
                  </a:extLst>
                </a:gridCol>
                <a:gridCol w="376303">
                  <a:extLst>
                    <a:ext uri="{9D8B030D-6E8A-4147-A177-3AD203B41FA5}">
                      <a16:colId xmlns:a16="http://schemas.microsoft.com/office/drawing/2014/main" xmlns="" val="4016523038"/>
                    </a:ext>
                  </a:extLst>
                </a:gridCol>
                <a:gridCol w="936136">
                  <a:extLst>
                    <a:ext uri="{9D8B030D-6E8A-4147-A177-3AD203B41FA5}">
                      <a16:colId xmlns:a16="http://schemas.microsoft.com/office/drawing/2014/main" xmlns="" val="569822815"/>
                    </a:ext>
                  </a:extLst>
                </a:gridCol>
                <a:gridCol w="1119006">
                  <a:extLst>
                    <a:ext uri="{9D8B030D-6E8A-4147-A177-3AD203B41FA5}">
                      <a16:colId xmlns:a16="http://schemas.microsoft.com/office/drawing/2014/main" xmlns="" val="3238186784"/>
                    </a:ext>
                  </a:extLst>
                </a:gridCol>
              </a:tblGrid>
              <a:tr h="200414">
                <a:tc gridSpan="2">
                  <a:txBody>
                    <a:bodyPr/>
                    <a:lstStyle/>
                    <a:p>
                      <a:pPr algn="ctr">
                        <a:lnSpc>
                          <a:spcPct val="111000"/>
                        </a:lnSpc>
                        <a:spcAft>
                          <a:spcPts val="0"/>
                        </a:spcAft>
                      </a:pPr>
                      <a:r>
                        <a:rPr lang="tr-TR" sz="1000">
                          <a:effectLst/>
                        </a:rPr>
                        <a:t>Tam kısım</a:t>
                      </a:r>
                      <a:endParaRPr lang="tr-TR"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tr-TR"/>
                    </a:p>
                  </a:txBody>
                  <a:tcPr/>
                </a:tc>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lnSpc>
                          <a:spcPct val="111000"/>
                        </a:lnSpc>
                        <a:spcAft>
                          <a:spcPts val="0"/>
                        </a:spcAft>
                      </a:pPr>
                      <a:r>
                        <a:rPr lang="tr-TR" sz="1000" dirty="0">
                          <a:effectLst/>
                        </a:rPr>
                        <a:t>Kesirli kısım</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xmlns="" val="3953381687"/>
                  </a:ext>
                </a:extLst>
              </a:tr>
              <a:tr h="200414">
                <a:tc>
                  <a:txBody>
                    <a:bodyPr/>
                    <a:lstStyle/>
                    <a:p>
                      <a:pPr algn="ctr">
                        <a:lnSpc>
                          <a:spcPct val="111000"/>
                        </a:lnSpc>
                        <a:spcAft>
                          <a:spcPts val="0"/>
                        </a:spcAft>
                      </a:pPr>
                      <a:r>
                        <a:rPr lang="tr-TR" sz="1000">
                          <a:effectLst/>
                        </a:rPr>
                        <a:t>Onlar</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Birler</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Onda birler</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Yüzde birler</a:t>
                      </a:r>
                      <a:endParaRPr lang="tr-TR"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228544319"/>
                  </a:ext>
                </a:extLst>
              </a:tr>
              <a:tr h="200414">
                <a:tc>
                  <a:txBody>
                    <a:bodyPr/>
                    <a:lstStyle/>
                    <a:p>
                      <a:pPr algn="just">
                        <a:lnSpc>
                          <a:spcPct val="111000"/>
                        </a:lnSpc>
                        <a:spcAft>
                          <a:spcPts val="0"/>
                        </a:spcAft>
                      </a:pPr>
                      <a:r>
                        <a:rPr lang="tr-TR" sz="1000" dirty="0">
                          <a:effectLst/>
                        </a:rPr>
                        <a:t> </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0</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7</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1000"/>
                        </a:lnSpc>
                        <a:spcAft>
                          <a:spcPts val="0"/>
                        </a:spcAft>
                      </a:pPr>
                      <a:r>
                        <a:rPr lang="tr-TR" sz="1000">
                          <a:effectLst/>
                        </a:rPr>
                        <a:t> </a:t>
                      </a:r>
                      <a:endParaRPr lang="tr-TR"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49496370"/>
                  </a:ext>
                </a:extLst>
              </a:tr>
              <a:tr h="200414">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0</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6</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1000"/>
                        </a:lnSpc>
                        <a:spcAft>
                          <a:spcPts val="0"/>
                        </a:spcAft>
                      </a:pPr>
                      <a:r>
                        <a:rPr lang="tr-TR" sz="1000" dirty="0">
                          <a:effectLst/>
                        </a:rPr>
                        <a:t> </a:t>
                      </a:r>
                      <a:endParaRPr lang="tr-TR"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811761250"/>
                  </a:ext>
                </a:extLst>
              </a:tr>
              <a:tr h="200414">
                <a:tc>
                  <a:txBody>
                    <a:bodyPr/>
                    <a:lstStyle/>
                    <a:p>
                      <a:pPr algn="ctr">
                        <a:lnSpc>
                          <a:spcPct val="111000"/>
                        </a:lnSpc>
                        <a:spcAft>
                          <a:spcPts val="0"/>
                        </a:spcAft>
                      </a:pPr>
                      <a:r>
                        <a:rPr lang="tr-TR" sz="1000" dirty="0">
                          <a:effectLst/>
                        </a:rPr>
                        <a:t> </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dirty="0">
                          <a:effectLst/>
                        </a:rPr>
                        <a:t>0</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dirty="0">
                          <a:effectLst/>
                        </a:rPr>
                        <a:t>13</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1000"/>
                        </a:lnSpc>
                        <a:spcAft>
                          <a:spcPts val="0"/>
                        </a:spcAft>
                      </a:pPr>
                      <a:r>
                        <a:rPr lang="tr-TR" sz="1000">
                          <a:effectLst/>
                        </a:rPr>
                        <a:t> </a:t>
                      </a:r>
                      <a:endParaRPr lang="tr-TR"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450188299"/>
                  </a:ext>
                </a:extLst>
              </a:tr>
              <a:tr h="200414">
                <a:tc>
                  <a:txBody>
                    <a:bodyPr/>
                    <a:lstStyle/>
                    <a:p>
                      <a:pPr algn="ctr">
                        <a:lnSpc>
                          <a:spcPct val="111000"/>
                        </a:lnSpc>
                        <a:spcAft>
                          <a:spcPts val="0"/>
                        </a:spcAft>
                      </a:pPr>
                      <a:r>
                        <a:rPr lang="tr-TR" sz="1000" dirty="0">
                          <a:effectLst/>
                        </a:rPr>
                        <a:t> </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dirty="0">
                          <a:effectLst/>
                        </a:rPr>
                        <a:t>0</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10+3</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1000"/>
                        </a:lnSpc>
                        <a:spcAft>
                          <a:spcPts val="0"/>
                        </a:spcAft>
                      </a:pPr>
                      <a:r>
                        <a:rPr lang="tr-TR" sz="1000">
                          <a:effectLst/>
                        </a:rPr>
                        <a:t> </a:t>
                      </a:r>
                      <a:endParaRPr lang="tr-TR"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38782022"/>
                  </a:ext>
                </a:extLst>
              </a:tr>
              <a:tr h="200414">
                <a:tc>
                  <a:txBody>
                    <a:bodyPr/>
                    <a:lstStyle/>
                    <a:p>
                      <a:pPr algn="ctr">
                        <a:lnSpc>
                          <a:spcPct val="111000"/>
                        </a:lnSpc>
                        <a:spcAft>
                          <a:spcPts val="0"/>
                        </a:spcAft>
                      </a:pPr>
                      <a:r>
                        <a:rPr lang="tr-TR" sz="1000">
                          <a:effectLst/>
                        </a:rPr>
                        <a:t> </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dirty="0">
                          <a:effectLst/>
                        </a:rPr>
                        <a:t>1</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3</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1000"/>
                        </a:lnSpc>
                        <a:spcAft>
                          <a:spcPts val="0"/>
                        </a:spcAft>
                      </a:pPr>
                      <a:r>
                        <a:rPr lang="tr-TR" sz="1000">
                          <a:effectLst/>
                        </a:rPr>
                        <a:t> </a:t>
                      </a:r>
                      <a:endParaRPr lang="tr-TR"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801124516"/>
                  </a:ext>
                </a:extLst>
              </a:tr>
              <a:tr h="200414">
                <a:tc gridSpan="5">
                  <a:txBody>
                    <a:bodyPr/>
                    <a:lstStyle/>
                    <a:p>
                      <a:pPr algn="ctr">
                        <a:lnSpc>
                          <a:spcPct val="111000"/>
                        </a:lnSpc>
                        <a:spcAft>
                          <a:spcPts val="0"/>
                        </a:spcAft>
                      </a:pPr>
                      <a:r>
                        <a:rPr lang="tr-TR" sz="1000" dirty="0">
                          <a:effectLst/>
                        </a:rPr>
                        <a:t>Bir tam onda üç</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615238359"/>
                  </a:ext>
                </a:extLst>
              </a:tr>
            </a:tbl>
          </a:graphicData>
        </a:graphic>
      </p:graphicFrame>
      <mc:AlternateContent xmlns:mc="http://schemas.openxmlformats.org/markup-compatibility/2006" xmlns:a14="http://schemas.microsoft.com/office/drawing/2010/main">
        <mc:Choice Requires="a14">
          <p:sp>
            <p:nvSpPr>
              <p:cNvPr id="8" name="Dikdörtgen 7"/>
              <p:cNvSpPr/>
              <p:nvPr/>
            </p:nvSpPr>
            <p:spPr>
              <a:xfrm>
                <a:off x="8334705" y="4242455"/>
                <a:ext cx="3415861" cy="1010790"/>
              </a:xfrm>
              <a:prstGeom prst="rect">
                <a:avLst/>
              </a:prstGeom>
            </p:spPr>
            <p:txBody>
              <a:bodyPr wrap="square">
                <a:spAutoFit/>
              </a:bodyPr>
              <a:lstStyle/>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0,7 + 0,6 = </a:t>
                </a:r>
                <a14:m>
                  <m:oMath xmlns:m="http://schemas.openxmlformats.org/officeDocument/2006/math">
                    <m:f>
                      <m:fPr>
                        <m:ctrlPr>
                          <a:rPr lang="tr-TR" sz="1400" i="1">
                            <a:latin typeface="Cambria Math"/>
                            <a:ea typeface="Times New Roman" panose="02020603050405020304" pitchFamily="18" charset="0"/>
                          </a:rPr>
                        </m:ctrlPr>
                      </m:fPr>
                      <m:num>
                        <m:r>
                          <a:rPr lang="tr-TR" sz="1400">
                            <a:latin typeface="Cambria Math" panose="02040503050406030204" pitchFamily="18" charset="0"/>
                            <a:ea typeface="Times New Roman" panose="02020603050405020304" pitchFamily="18" charset="0"/>
                          </a:rPr>
                          <m:t>7</m:t>
                        </m:r>
                      </m:num>
                      <m:den>
                        <m:r>
                          <a:rPr lang="tr-TR" sz="1400">
                            <a:latin typeface="Cambria Math" panose="02040503050406030204" pitchFamily="18" charset="0"/>
                            <a:ea typeface="Times New Roman" panose="02020603050405020304" pitchFamily="18" charset="0"/>
                          </a:rPr>
                          <m:t>10</m:t>
                        </m:r>
                      </m:den>
                    </m:f>
                  </m:oMath>
                </a14:m>
                <a:r>
                  <a:rPr lang="tr-TR" sz="1400" dirty="0">
                    <a:latin typeface="Times New Roman" panose="02020603050405020304" pitchFamily="18" charset="0"/>
                    <a:ea typeface="Times New Roman" panose="02020603050405020304" pitchFamily="18" charset="0"/>
                  </a:rPr>
                  <a:t> + </a:t>
                </a:r>
                <a14:m>
                  <m:oMath xmlns:m="http://schemas.openxmlformats.org/officeDocument/2006/math">
                    <m:f>
                      <m:fPr>
                        <m:ctrlPr>
                          <a:rPr lang="tr-TR" sz="1400" i="1">
                            <a:latin typeface="Cambria Math"/>
                            <a:ea typeface="Times New Roman" panose="02020603050405020304" pitchFamily="18" charset="0"/>
                          </a:rPr>
                        </m:ctrlPr>
                      </m:fPr>
                      <m:num>
                        <m:r>
                          <a:rPr lang="tr-TR" sz="1400">
                            <a:latin typeface="Cambria Math" panose="02040503050406030204" pitchFamily="18" charset="0"/>
                            <a:ea typeface="Times New Roman" panose="02020603050405020304" pitchFamily="18" charset="0"/>
                          </a:rPr>
                          <m:t>6</m:t>
                        </m:r>
                      </m:num>
                      <m:den>
                        <m:r>
                          <a:rPr lang="tr-TR" sz="1400">
                            <a:latin typeface="Cambria Math" panose="02040503050406030204" pitchFamily="18" charset="0"/>
                            <a:ea typeface="Times New Roman" panose="02020603050405020304" pitchFamily="18" charset="0"/>
                          </a:rPr>
                          <m:t>10</m:t>
                        </m:r>
                      </m:den>
                    </m:f>
                  </m:oMath>
                </a14:m>
                <a:r>
                  <a:rPr lang="tr-TR" sz="1400" dirty="0">
                    <a:latin typeface="Times New Roman" panose="02020603050405020304" pitchFamily="18" charset="0"/>
                    <a:ea typeface="Times New Roman" panose="02020603050405020304" pitchFamily="18" charset="0"/>
                  </a:rPr>
                  <a:t> = </a:t>
                </a:r>
                <a14:m>
                  <m:oMath xmlns:m="http://schemas.openxmlformats.org/officeDocument/2006/math">
                    <m:f>
                      <m:fPr>
                        <m:ctrlPr>
                          <a:rPr lang="tr-TR" sz="1400" i="1">
                            <a:latin typeface="Cambria Math"/>
                            <a:ea typeface="Times New Roman" panose="02020603050405020304" pitchFamily="18" charset="0"/>
                          </a:rPr>
                        </m:ctrlPr>
                      </m:fPr>
                      <m:num>
                        <m:r>
                          <a:rPr lang="tr-TR" sz="1400">
                            <a:latin typeface="Cambria Math" panose="02040503050406030204" pitchFamily="18" charset="0"/>
                            <a:ea typeface="Times New Roman" panose="02020603050405020304" pitchFamily="18" charset="0"/>
                          </a:rPr>
                          <m:t>13</m:t>
                        </m:r>
                      </m:num>
                      <m:den>
                        <m:r>
                          <a:rPr lang="tr-TR" sz="1400">
                            <a:latin typeface="Cambria Math" panose="02040503050406030204" pitchFamily="18" charset="0"/>
                            <a:ea typeface="Times New Roman" panose="02020603050405020304" pitchFamily="18" charset="0"/>
                          </a:rPr>
                          <m:t>10</m:t>
                        </m:r>
                      </m:den>
                    </m:f>
                  </m:oMath>
                </a14:m>
                <a:endParaRPr lang="tr-TR" sz="14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400" dirty="0">
                    <a:effectLst/>
                    <a:latin typeface="Times New Roman" panose="02020603050405020304" pitchFamily="18" charset="0"/>
                    <a:ea typeface="Times New Roman" panose="02020603050405020304" pitchFamily="18" charset="0"/>
                  </a:rPr>
                  <a:t> </a:t>
                </a:r>
              </a:p>
              <a:p>
                <a:pPr algn="just">
                  <a:lnSpc>
                    <a:spcPct val="111000"/>
                  </a:lnSpc>
                  <a:spcAft>
                    <a:spcPts val="0"/>
                  </a:spcAft>
                </a:pPr>
                <a14:m>
                  <m:oMath xmlns:m="http://schemas.openxmlformats.org/officeDocument/2006/math">
                    <m:f>
                      <m:fPr>
                        <m:ctrlPr>
                          <a:rPr lang="tr-TR" sz="1400" i="1">
                            <a:latin typeface="Cambria Math"/>
                            <a:ea typeface="Times New Roman" panose="02020603050405020304" pitchFamily="18" charset="0"/>
                          </a:rPr>
                        </m:ctrlPr>
                      </m:fPr>
                      <m:num>
                        <m:r>
                          <a:rPr lang="tr-TR" sz="1400">
                            <a:latin typeface="Cambria Math" panose="02040503050406030204" pitchFamily="18" charset="0"/>
                            <a:ea typeface="Times New Roman" panose="02020603050405020304" pitchFamily="18" charset="0"/>
                          </a:rPr>
                          <m:t>13</m:t>
                        </m:r>
                      </m:num>
                      <m:den>
                        <m:r>
                          <a:rPr lang="tr-TR" sz="1400">
                            <a:latin typeface="Cambria Math" panose="02040503050406030204" pitchFamily="18" charset="0"/>
                            <a:ea typeface="Times New Roman" panose="02020603050405020304" pitchFamily="18" charset="0"/>
                          </a:rPr>
                          <m:t>10</m:t>
                        </m:r>
                      </m:den>
                    </m:f>
                  </m:oMath>
                </a14:m>
                <a:r>
                  <a:rPr lang="tr-TR" sz="1400" dirty="0">
                    <a:latin typeface="Times New Roman" panose="02020603050405020304" pitchFamily="18" charset="0"/>
                    <a:ea typeface="Times New Roman" panose="02020603050405020304" pitchFamily="18" charset="0"/>
                  </a:rPr>
                  <a:t> = </a:t>
                </a:r>
                <a14:m>
                  <m:oMath xmlns:m="http://schemas.openxmlformats.org/officeDocument/2006/math">
                    <m:f>
                      <m:fPr>
                        <m:ctrlPr>
                          <a:rPr lang="tr-TR" sz="1400" i="1">
                            <a:latin typeface="Cambria Math"/>
                            <a:ea typeface="Times New Roman" panose="02020603050405020304" pitchFamily="18" charset="0"/>
                          </a:rPr>
                        </m:ctrlPr>
                      </m:fPr>
                      <m:num>
                        <m:r>
                          <a:rPr lang="tr-TR" sz="1400">
                            <a:latin typeface="Cambria Math" panose="02040503050406030204" pitchFamily="18" charset="0"/>
                            <a:ea typeface="Times New Roman" panose="02020603050405020304" pitchFamily="18" charset="0"/>
                          </a:rPr>
                          <m:t>10</m:t>
                        </m:r>
                      </m:num>
                      <m:den>
                        <m:r>
                          <a:rPr lang="tr-TR" sz="1400">
                            <a:latin typeface="Cambria Math" panose="02040503050406030204" pitchFamily="18" charset="0"/>
                            <a:ea typeface="Times New Roman" panose="02020603050405020304" pitchFamily="18" charset="0"/>
                          </a:rPr>
                          <m:t>10</m:t>
                        </m:r>
                      </m:den>
                    </m:f>
                  </m:oMath>
                </a14:m>
                <a:r>
                  <a:rPr lang="tr-TR" sz="1400" dirty="0">
                    <a:latin typeface="Times New Roman" panose="02020603050405020304" pitchFamily="18" charset="0"/>
                    <a:ea typeface="Times New Roman" panose="02020603050405020304" pitchFamily="18" charset="0"/>
                  </a:rPr>
                  <a:t> </a:t>
                </a:r>
                <a14:m>
                  <m:oMath xmlns:m="http://schemas.openxmlformats.org/officeDocument/2006/math">
                    <m:r>
                      <a:rPr lang="tr-TR" sz="1400" i="1">
                        <a:latin typeface="Cambria Math" panose="02040503050406030204" pitchFamily="18" charset="0"/>
                        <a:ea typeface="Times New Roman" panose="02020603050405020304" pitchFamily="18" charset="0"/>
                      </a:rPr>
                      <m:t>+</m:t>
                    </m:r>
                    <m:f>
                      <m:fPr>
                        <m:ctrlPr>
                          <a:rPr lang="tr-TR" sz="1400" i="1">
                            <a:latin typeface="Cambria Math"/>
                            <a:ea typeface="Times New Roman" panose="02020603050405020304" pitchFamily="18" charset="0"/>
                          </a:rPr>
                        </m:ctrlPr>
                      </m:fPr>
                      <m:num>
                        <m:r>
                          <a:rPr lang="tr-TR" sz="1400">
                            <a:latin typeface="Cambria Math" panose="02040503050406030204" pitchFamily="18" charset="0"/>
                            <a:ea typeface="Times New Roman" panose="02020603050405020304" pitchFamily="18" charset="0"/>
                          </a:rPr>
                          <m:t>3</m:t>
                        </m:r>
                      </m:num>
                      <m:den>
                        <m:r>
                          <a:rPr lang="tr-TR" sz="1400">
                            <a:latin typeface="Cambria Math" panose="02040503050406030204" pitchFamily="18" charset="0"/>
                            <a:ea typeface="Times New Roman" panose="02020603050405020304" pitchFamily="18" charset="0"/>
                          </a:rPr>
                          <m:t>10</m:t>
                        </m:r>
                      </m:den>
                    </m:f>
                  </m:oMath>
                </a14:m>
                <a:r>
                  <a:rPr lang="tr-TR" sz="1400" dirty="0">
                    <a:effectLst/>
                    <a:latin typeface="Times New Roman" panose="02020603050405020304" pitchFamily="18" charset="0"/>
                    <a:ea typeface="Times New Roman" panose="02020603050405020304" pitchFamily="18" charset="0"/>
                  </a:rPr>
                  <a:t> = 1 + </a:t>
                </a:r>
                <a14:m>
                  <m:oMath xmlns:m="http://schemas.openxmlformats.org/officeDocument/2006/math">
                    <m:f>
                      <m:fPr>
                        <m:ctrlPr>
                          <a:rPr lang="tr-TR" sz="1400" i="1">
                            <a:latin typeface="Cambria Math"/>
                            <a:ea typeface="Times New Roman" panose="02020603050405020304" pitchFamily="18" charset="0"/>
                          </a:rPr>
                        </m:ctrlPr>
                      </m:fPr>
                      <m:num>
                        <m:r>
                          <a:rPr lang="tr-TR" sz="1400">
                            <a:latin typeface="Cambria Math" panose="02040503050406030204" pitchFamily="18" charset="0"/>
                            <a:ea typeface="Times New Roman" panose="02020603050405020304" pitchFamily="18" charset="0"/>
                          </a:rPr>
                          <m:t>3</m:t>
                        </m:r>
                      </m:num>
                      <m:den>
                        <m:r>
                          <a:rPr lang="tr-TR" sz="1400">
                            <a:latin typeface="Cambria Math" panose="02040503050406030204" pitchFamily="18" charset="0"/>
                            <a:ea typeface="Times New Roman" panose="02020603050405020304" pitchFamily="18" charset="0"/>
                          </a:rPr>
                          <m:t>10</m:t>
                        </m:r>
                      </m:den>
                    </m:f>
                  </m:oMath>
                </a14:m>
                <a:r>
                  <a:rPr lang="tr-TR" sz="1400" dirty="0">
                    <a:effectLst/>
                    <a:latin typeface="Times New Roman" panose="02020603050405020304" pitchFamily="18" charset="0"/>
                    <a:ea typeface="Times New Roman" panose="02020603050405020304" pitchFamily="18" charset="0"/>
                  </a:rPr>
                  <a:t> = 1,3 litre süt içmiştir.</a:t>
                </a:r>
              </a:p>
            </p:txBody>
          </p:sp>
        </mc:Choice>
        <mc:Fallback xmlns="">
          <p:sp>
            <p:nvSpPr>
              <p:cNvPr id="8" name="Dikdörtgen 7"/>
              <p:cNvSpPr>
                <a:spLocks noRot="1" noChangeAspect="1" noMove="1" noResize="1" noEditPoints="1" noAdjustHandles="1" noChangeArrowheads="1" noChangeShapeType="1" noTextEdit="1"/>
              </p:cNvSpPr>
              <p:nvPr/>
            </p:nvSpPr>
            <p:spPr>
              <a:xfrm>
                <a:off x="8334705" y="4242455"/>
                <a:ext cx="3415861" cy="1010790"/>
              </a:xfrm>
              <a:prstGeom prst="rect">
                <a:avLst/>
              </a:prstGeom>
              <a:blipFill>
                <a:blip r:embed="rId3"/>
                <a:stretch>
                  <a:fillRect l="-535"/>
                </a:stretch>
              </a:blipFill>
            </p:spPr>
            <p:txBody>
              <a:bodyPr/>
              <a:lstStyle/>
              <a:p>
                <a:r>
                  <a:rPr lang="tr-TR">
                    <a:noFill/>
                  </a:rPr>
                  <a:t> </a:t>
                </a:r>
              </a:p>
            </p:txBody>
          </p:sp>
        </mc:Fallback>
      </mc:AlternateContent>
      <p:sp>
        <p:nvSpPr>
          <p:cNvPr id="9" name="Dikdörtgen 8"/>
          <p:cNvSpPr/>
          <p:nvPr/>
        </p:nvSpPr>
        <p:spPr>
          <a:xfrm>
            <a:off x="651640" y="1510619"/>
            <a:ext cx="11214540" cy="912173"/>
          </a:xfrm>
          <a:prstGeom prst="rect">
            <a:avLst/>
          </a:prstGeom>
        </p:spPr>
        <p:txBody>
          <a:bodyPr wrap="square">
            <a:spAutoFit/>
          </a:bodyPr>
          <a:lstStyle/>
          <a:p>
            <a:pPr indent="449580" algn="just">
              <a:lnSpc>
                <a:spcPct val="111000"/>
              </a:lnSpc>
              <a:spcAft>
                <a:spcPts val="0"/>
              </a:spcAft>
            </a:pPr>
            <a:r>
              <a:rPr lang="tr-TR" sz="1600" b="1" dirty="0" smtClean="0">
                <a:latin typeface="Times New Roman" panose="02020603050405020304" pitchFamily="18" charset="0"/>
                <a:ea typeface="Times New Roman" panose="02020603050405020304" pitchFamily="18" charset="0"/>
              </a:rPr>
              <a:t>1</a:t>
            </a:r>
            <a:r>
              <a:rPr lang="tr-TR" sz="1600" b="1" dirty="0">
                <a:latin typeface="Times New Roman" panose="02020603050405020304" pitchFamily="18" charset="0"/>
                <a:ea typeface="Times New Roman" panose="02020603050405020304" pitchFamily="18" charset="0"/>
              </a:rPr>
              <a:t>. Ondalık Kesirlerde Toplama İşlemi ve </a:t>
            </a:r>
            <a:r>
              <a:rPr lang="tr-TR" sz="1600" b="1" dirty="0" smtClean="0">
                <a:latin typeface="Times New Roman" panose="02020603050405020304" pitchFamily="18" charset="0"/>
                <a:ea typeface="Times New Roman" panose="02020603050405020304" pitchFamily="18" charset="0"/>
              </a:rPr>
              <a:t>Öğretimi</a:t>
            </a:r>
            <a:endParaRPr lang="tr-TR" sz="1600" dirty="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Ondalık kesirlerde toplama işleminin öğretiminde, verilen ondalık kesirlerin, kesirlere dönüştürülmesinden </a:t>
            </a:r>
            <a:r>
              <a:rPr lang="tr-TR" sz="1600" dirty="0" smtClean="0">
                <a:latin typeface="Times New Roman" panose="02020603050405020304" pitchFamily="18" charset="0"/>
                <a:ea typeface="Times New Roman" panose="02020603050405020304" pitchFamily="18" charset="0"/>
              </a:rPr>
              <a:t>yararlanılmalıdır</a:t>
            </a:r>
            <a:r>
              <a:rPr lang="tr-TR" sz="1600" dirty="0">
                <a:latin typeface="Times New Roman" panose="02020603050405020304" pitchFamily="18" charset="0"/>
                <a:ea typeface="Times New Roman" panose="02020603050405020304" pitchFamily="18" charset="0"/>
              </a:rPr>
              <a:t> </a:t>
            </a:r>
            <a:r>
              <a:rPr lang="tr-TR" sz="1600" dirty="0" smtClean="0">
                <a:latin typeface="Times New Roman" panose="02020603050405020304" pitchFamily="18" charset="0"/>
                <a:ea typeface="Times New Roman" panose="02020603050405020304" pitchFamily="18" charset="0"/>
              </a:rPr>
              <a:t>(Olkun </a:t>
            </a:r>
            <a:r>
              <a:rPr lang="tr-TR" sz="1600" dirty="0">
                <a:latin typeface="Times New Roman" panose="02020603050405020304" pitchFamily="18" charset="0"/>
                <a:ea typeface="Times New Roman" panose="02020603050405020304" pitchFamily="18" charset="0"/>
              </a:rPr>
              <a:t>ve Toluk Uçar, 2018</a:t>
            </a:r>
            <a:r>
              <a:rPr lang="tr-TR" sz="1600" dirty="0" smtClean="0">
                <a:latin typeface="Times New Roman" panose="02020603050405020304" pitchFamily="18" charset="0"/>
                <a:ea typeface="Times New Roman" panose="02020603050405020304" pitchFamily="18" charset="0"/>
              </a:rPr>
              <a:t>).</a:t>
            </a:r>
            <a:endParaRPr lang="tr-TR" sz="1600" dirty="0">
              <a:effectLst/>
              <a:latin typeface="Times New Roman" panose="02020603050405020304" pitchFamily="18" charset="0"/>
              <a:ea typeface="Times New Roman" panose="02020603050405020304" pitchFamily="18" charset="0"/>
            </a:endParaRPr>
          </a:p>
        </p:txBody>
      </p:sp>
      <p:sp>
        <p:nvSpPr>
          <p:cNvPr id="10" name="Dikdörtgen 9"/>
          <p:cNvSpPr/>
          <p:nvPr/>
        </p:nvSpPr>
        <p:spPr>
          <a:xfrm>
            <a:off x="651640" y="170170"/>
            <a:ext cx="11214540" cy="1219629"/>
          </a:xfrm>
          <a:prstGeom prst="rect">
            <a:avLst/>
          </a:prstGeom>
        </p:spPr>
        <p:txBody>
          <a:bodyPr wrap="square">
            <a:spAutoFit/>
          </a:bodyPr>
          <a:lstStyle/>
          <a:p>
            <a:pPr indent="449580" algn="ctr">
              <a:lnSpc>
                <a:spcPct val="111000"/>
              </a:lnSpc>
              <a:spcAft>
                <a:spcPts val="0"/>
              </a:spcAft>
            </a:pPr>
            <a:r>
              <a:rPr lang="tr-TR" b="1" dirty="0" smtClean="0">
                <a:latin typeface="Times New Roman" panose="02020603050405020304" pitchFamily="18" charset="0"/>
                <a:ea typeface="Times New Roman" panose="02020603050405020304" pitchFamily="18" charset="0"/>
              </a:rPr>
              <a:t>12. </a:t>
            </a:r>
            <a:r>
              <a:rPr lang="tr-TR" b="1" dirty="0">
                <a:latin typeface="Times New Roman" panose="02020603050405020304" pitchFamily="18" charset="0"/>
                <a:ea typeface="Times New Roman" panose="02020603050405020304" pitchFamily="18" charset="0"/>
              </a:rPr>
              <a:t>Ondalık Kesirlerde Dört İşlem ve </a:t>
            </a:r>
            <a:r>
              <a:rPr lang="tr-TR" b="1" dirty="0" smtClean="0">
                <a:latin typeface="Times New Roman" panose="02020603050405020304" pitchFamily="18" charset="0"/>
                <a:ea typeface="Times New Roman" panose="02020603050405020304" pitchFamily="18" charset="0"/>
              </a:rPr>
              <a:t>Öğretimi</a:t>
            </a:r>
            <a:endParaRPr lang="tr-TR" sz="1400" dirty="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smtClean="0">
                <a:latin typeface="Times New Roman" panose="02020603050405020304" pitchFamily="18" charset="0"/>
                <a:ea typeface="Times New Roman" panose="02020603050405020304" pitchFamily="18" charset="0"/>
              </a:rPr>
              <a:t>Ondalık </a:t>
            </a:r>
            <a:r>
              <a:rPr lang="tr-TR" sz="1600" dirty="0">
                <a:latin typeface="Times New Roman" panose="02020603050405020304" pitchFamily="18" charset="0"/>
                <a:ea typeface="Times New Roman" panose="02020603050405020304" pitchFamily="18" charset="0"/>
              </a:rPr>
              <a:t>kesirlerde dört işlemin öğretiminde, ondalık kesirlerin kesirlere dönüştürülmesinden yararlanılabilir. Ondalık kesirlerde, verilen sayıların basamak değeri göz önünde bulundurulmalıdır. Bu durum ondalık kesirlerde virgüllerin neden alt alta gelmesi gerektiğini anlamada yardımcı olur (Olkun ve Toluk Uçar, 2018</a:t>
            </a:r>
            <a:r>
              <a:rPr lang="tr-TR" sz="1600" dirty="0" smtClean="0">
                <a:latin typeface="Times New Roman" panose="02020603050405020304" pitchFamily="18" charset="0"/>
                <a:ea typeface="Times New Roman" panose="02020603050405020304" pitchFamily="18" charset="0"/>
              </a:rPr>
              <a:t>).</a:t>
            </a:r>
            <a:endParaRPr lang="tr-T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9939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24</a:t>
            </a:fld>
            <a:endParaRPr lang="zh-CN" altLang="en-US" dirty="0"/>
          </a:p>
        </p:txBody>
      </p:sp>
      <p:sp>
        <p:nvSpPr>
          <p:cNvPr id="3" name="Dikdörtgen 2"/>
          <p:cNvSpPr/>
          <p:nvPr/>
        </p:nvSpPr>
        <p:spPr>
          <a:xfrm>
            <a:off x="704193" y="443751"/>
            <a:ext cx="10815145" cy="1185453"/>
          </a:xfrm>
          <a:prstGeom prst="rect">
            <a:avLst/>
          </a:prstGeom>
        </p:spPr>
        <p:txBody>
          <a:bodyPr wrap="square">
            <a:spAutoFit/>
          </a:bodyPr>
          <a:lstStyle/>
          <a:p>
            <a:pPr indent="449580" algn="just">
              <a:lnSpc>
                <a:spcPct val="111000"/>
              </a:lnSpc>
              <a:spcAft>
                <a:spcPts val="0"/>
              </a:spcAft>
            </a:pPr>
            <a:r>
              <a:rPr lang="tr-TR" sz="1600" b="1" dirty="0" smtClean="0">
                <a:latin typeface="Times New Roman" panose="02020603050405020304" pitchFamily="18" charset="0"/>
                <a:ea typeface="Times New Roman" panose="02020603050405020304" pitchFamily="18" charset="0"/>
              </a:rPr>
              <a:t>2</a:t>
            </a:r>
            <a:r>
              <a:rPr lang="tr-TR" sz="1600" b="1" dirty="0">
                <a:latin typeface="Times New Roman" panose="02020603050405020304" pitchFamily="18" charset="0"/>
                <a:ea typeface="Times New Roman" panose="02020603050405020304" pitchFamily="18" charset="0"/>
              </a:rPr>
              <a:t>. Ondalık Kesirlerde Çıkarma İşlemi ve </a:t>
            </a:r>
            <a:r>
              <a:rPr lang="tr-TR" sz="1600" b="1" dirty="0" smtClean="0">
                <a:latin typeface="Times New Roman" panose="02020603050405020304" pitchFamily="18" charset="0"/>
                <a:ea typeface="Times New Roman" panose="02020603050405020304" pitchFamily="18" charset="0"/>
              </a:rPr>
              <a:t>Öğretimi</a:t>
            </a:r>
            <a:endParaRPr lang="tr-TR" sz="1600" dirty="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Ondalık kesirlerde çıkarma işleminin öğretiminde, verilen ondalık kesirlerin, kesirlere dönüştürülmesinden </a:t>
            </a:r>
            <a:r>
              <a:rPr lang="tr-TR" sz="1600" dirty="0" smtClean="0">
                <a:latin typeface="Times New Roman" panose="02020603050405020304" pitchFamily="18" charset="0"/>
                <a:ea typeface="Times New Roman" panose="02020603050405020304" pitchFamily="18" charset="0"/>
              </a:rPr>
              <a:t>yararlanılmalıdır</a:t>
            </a:r>
            <a:r>
              <a:rPr lang="tr-TR" sz="1600" dirty="0">
                <a:latin typeface="Times New Roman" panose="02020603050405020304" pitchFamily="18" charset="0"/>
                <a:ea typeface="Times New Roman" panose="02020603050405020304" pitchFamily="18" charset="0"/>
              </a:rPr>
              <a:t> </a:t>
            </a:r>
            <a:r>
              <a:rPr lang="tr-TR" sz="1600" dirty="0" smtClean="0">
                <a:latin typeface="Times New Roman" panose="02020603050405020304" pitchFamily="18" charset="0"/>
                <a:ea typeface="Times New Roman" panose="02020603050405020304" pitchFamily="18" charset="0"/>
              </a:rPr>
              <a:t>(Olkun </a:t>
            </a:r>
            <a:r>
              <a:rPr lang="tr-TR" sz="1600" dirty="0">
                <a:latin typeface="Times New Roman" panose="02020603050405020304" pitchFamily="18" charset="0"/>
                <a:ea typeface="Times New Roman" panose="02020603050405020304" pitchFamily="18" charset="0"/>
              </a:rPr>
              <a:t>ve Toluk Uçar, 2018). Dolayısıyla ondalık kesirlerle çıkarma işleminin tekniğinin kesirlerde toplama işleminin öğretiminde başvurulan öğretim burada da geçerlidir.</a:t>
            </a:r>
            <a:endParaRPr lang="tr-TR" sz="1600" dirty="0">
              <a:effectLst/>
              <a:latin typeface="Times New Roman" panose="02020603050405020304" pitchFamily="18" charset="0"/>
              <a:ea typeface="Times New Roman" panose="02020603050405020304" pitchFamily="18" charset="0"/>
            </a:endParaRPr>
          </a:p>
        </p:txBody>
      </p:sp>
      <p:sp>
        <p:nvSpPr>
          <p:cNvPr id="4" name="Dikdörtgen 3"/>
          <p:cNvSpPr/>
          <p:nvPr/>
        </p:nvSpPr>
        <p:spPr>
          <a:xfrm>
            <a:off x="740978" y="1838318"/>
            <a:ext cx="10741573" cy="1031373"/>
          </a:xfrm>
          <a:prstGeom prst="rect">
            <a:avLst/>
          </a:prstGeom>
        </p:spPr>
        <p:txBody>
          <a:bodyPr wrap="square">
            <a:spAutoFit/>
          </a:bodyPr>
          <a:lstStyle/>
          <a:p>
            <a:pPr indent="449580" algn="just">
              <a:lnSpc>
                <a:spcPct val="111000"/>
              </a:lnSpc>
              <a:spcAft>
                <a:spcPts val="0"/>
              </a:spcAft>
            </a:pPr>
            <a:r>
              <a:rPr lang="tr-TR" sz="1400" b="1" dirty="0">
                <a:latin typeface="Times New Roman" panose="02020603050405020304" pitchFamily="18" charset="0"/>
                <a:ea typeface="Times New Roman" panose="02020603050405020304" pitchFamily="18" charset="0"/>
              </a:rPr>
              <a:t>Örnek: </a:t>
            </a:r>
            <a:r>
              <a:rPr lang="tr-TR" sz="1400" dirty="0">
                <a:latin typeface="Times New Roman" panose="02020603050405020304" pitchFamily="18" charset="0"/>
                <a:ea typeface="Times New Roman" panose="02020603050405020304" pitchFamily="18" charset="0"/>
              </a:rPr>
              <a:t>Esra kavanozdaki 1,5 litre suyun 0,4 litresini dökmüştür. Kavanozda ne kadar su kalmıştır?</a:t>
            </a: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 </a:t>
            </a:r>
          </a:p>
          <a:p>
            <a:pPr indent="449580" algn="just">
              <a:lnSpc>
                <a:spcPct val="111000"/>
              </a:lnSpc>
              <a:spcAft>
                <a:spcPts val="0"/>
              </a:spcAft>
            </a:pPr>
            <a:r>
              <a:rPr lang="tr-TR" sz="1400" dirty="0">
                <a:latin typeface="Times New Roman" panose="02020603050405020304" pitchFamily="18" charset="0"/>
                <a:ea typeface="Times New Roman" panose="02020603050405020304" pitchFamily="18" charset="0"/>
              </a:rPr>
              <a:t>Bu örnekte verilenler görselleştirildikten sonra basamak tablosunda gösterilir. Ondalık kesirler, kesirlere çevrilir. Ardından kesirlerde çıkarma işlemindeki süreç uygulanır.</a:t>
            </a:r>
            <a:endParaRPr lang="tr-TR" sz="14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a:srcRect/>
          <a:stretch>
            <a:fillRect/>
          </a:stretch>
        </p:blipFill>
        <p:spPr bwMode="auto">
          <a:xfrm>
            <a:off x="1755230" y="3274968"/>
            <a:ext cx="3384331" cy="2448227"/>
          </a:xfrm>
          <a:prstGeom prst="rect">
            <a:avLst/>
          </a:prstGeom>
          <a:noFill/>
          <a:ln w="9525">
            <a:noFill/>
            <a:miter lim="800000"/>
            <a:headEnd/>
            <a:tailEnd/>
          </a:ln>
        </p:spPr>
      </p:pic>
      <p:graphicFrame>
        <p:nvGraphicFramePr>
          <p:cNvPr id="6" name="Tablo 5"/>
          <p:cNvGraphicFramePr>
            <a:graphicFrameLocks noGrp="1"/>
          </p:cNvGraphicFramePr>
          <p:nvPr>
            <p:extLst>
              <p:ext uri="{D42A27DB-BD31-4B8C-83A1-F6EECF244321}">
                <p14:modId xmlns:p14="http://schemas.microsoft.com/office/powerpoint/2010/main" val="1697873606"/>
              </p:ext>
            </p:extLst>
          </p:nvPr>
        </p:nvGraphicFramePr>
        <p:xfrm>
          <a:off x="6111764" y="3060524"/>
          <a:ext cx="4449261" cy="1438558"/>
        </p:xfrm>
        <a:graphic>
          <a:graphicData uri="http://schemas.openxmlformats.org/drawingml/2006/table">
            <a:tbl>
              <a:tblPr firstRow="1" firstCol="1" bandRow="1">
                <a:tableStyleId>{5C22544A-7EE6-4342-B048-85BDC9FD1C3A}</a:tableStyleId>
              </a:tblPr>
              <a:tblGrid>
                <a:gridCol w="891144">
                  <a:extLst>
                    <a:ext uri="{9D8B030D-6E8A-4147-A177-3AD203B41FA5}">
                      <a16:colId xmlns:a16="http://schemas.microsoft.com/office/drawing/2014/main" xmlns="" val="1714563559"/>
                    </a:ext>
                  </a:extLst>
                </a:gridCol>
                <a:gridCol w="915539">
                  <a:extLst>
                    <a:ext uri="{9D8B030D-6E8A-4147-A177-3AD203B41FA5}">
                      <a16:colId xmlns:a16="http://schemas.microsoft.com/office/drawing/2014/main" xmlns="" val="408880257"/>
                    </a:ext>
                  </a:extLst>
                </a:gridCol>
                <a:gridCol w="408979">
                  <a:extLst>
                    <a:ext uri="{9D8B030D-6E8A-4147-A177-3AD203B41FA5}">
                      <a16:colId xmlns:a16="http://schemas.microsoft.com/office/drawing/2014/main" xmlns="" val="2219728773"/>
                    </a:ext>
                  </a:extLst>
                </a:gridCol>
                <a:gridCol w="1017425">
                  <a:extLst>
                    <a:ext uri="{9D8B030D-6E8A-4147-A177-3AD203B41FA5}">
                      <a16:colId xmlns:a16="http://schemas.microsoft.com/office/drawing/2014/main" xmlns="" val="1550448626"/>
                    </a:ext>
                  </a:extLst>
                </a:gridCol>
                <a:gridCol w="1216174">
                  <a:extLst>
                    <a:ext uri="{9D8B030D-6E8A-4147-A177-3AD203B41FA5}">
                      <a16:colId xmlns:a16="http://schemas.microsoft.com/office/drawing/2014/main" xmlns="" val="521165172"/>
                    </a:ext>
                  </a:extLst>
                </a:gridCol>
              </a:tblGrid>
              <a:tr h="270388">
                <a:tc gridSpan="2">
                  <a:txBody>
                    <a:bodyPr/>
                    <a:lstStyle/>
                    <a:p>
                      <a:pPr algn="ctr">
                        <a:lnSpc>
                          <a:spcPct val="111000"/>
                        </a:lnSpc>
                        <a:spcAft>
                          <a:spcPts val="0"/>
                        </a:spcAft>
                      </a:pPr>
                      <a:r>
                        <a:rPr lang="tr-TR" sz="1000" dirty="0">
                          <a:effectLst/>
                        </a:rPr>
                        <a:t>Tam kısım</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tr-TR"/>
                    </a:p>
                  </a:txBody>
                  <a:tcPr/>
                </a:tc>
                <a:tc>
                  <a:txBody>
                    <a:bodyPr/>
                    <a:lstStyle/>
                    <a:p>
                      <a:pPr algn="ctr">
                        <a:lnSpc>
                          <a:spcPct val="111000"/>
                        </a:lnSpc>
                        <a:spcAft>
                          <a:spcPts val="0"/>
                        </a:spcAft>
                      </a:pPr>
                      <a:r>
                        <a:rPr lang="tr-TR" sz="1000" dirty="0">
                          <a:effectLst/>
                        </a:rPr>
                        <a:t>,</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lnSpc>
                          <a:spcPct val="111000"/>
                        </a:lnSpc>
                        <a:spcAft>
                          <a:spcPts val="0"/>
                        </a:spcAft>
                      </a:pPr>
                      <a:r>
                        <a:rPr lang="tr-TR" sz="1000">
                          <a:effectLst/>
                        </a:rPr>
                        <a:t>Kesirli kısım</a:t>
                      </a:r>
                      <a:endParaRPr lang="tr-TR"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xmlns="" val="806982435"/>
                  </a:ext>
                </a:extLst>
              </a:tr>
              <a:tr h="233634">
                <a:tc>
                  <a:txBody>
                    <a:bodyPr/>
                    <a:lstStyle/>
                    <a:p>
                      <a:pPr algn="ctr">
                        <a:lnSpc>
                          <a:spcPct val="111000"/>
                        </a:lnSpc>
                        <a:spcAft>
                          <a:spcPts val="0"/>
                        </a:spcAft>
                      </a:pPr>
                      <a:r>
                        <a:rPr lang="tr-TR" sz="1000">
                          <a:effectLst/>
                        </a:rPr>
                        <a:t>Onlar</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Birler</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dirty="0">
                          <a:effectLst/>
                        </a:rPr>
                        <a:t>Onda birler</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Yüzde birler</a:t>
                      </a:r>
                      <a:endParaRPr lang="tr-TR"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49923394"/>
                  </a:ext>
                </a:extLst>
              </a:tr>
              <a:tr h="233634">
                <a:tc>
                  <a:txBody>
                    <a:bodyPr/>
                    <a:lstStyle/>
                    <a:p>
                      <a:pPr algn="just">
                        <a:lnSpc>
                          <a:spcPct val="111000"/>
                        </a:lnSpc>
                        <a:spcAft>
                          <a:spcPts val="0"/>
                        </a:spcAft>
                      </a:pPr>
                      <a:r>
                        <a:rPr lang="tr-TR" sz="1000">
                          <a:effectLst/>
                        </a:rPr>
                        <a:t> </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1</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5</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1000"/>
                        </a:lnSpc>
                        <a:spcAft>
                          <a:spcPts val="0"/>
                        </a:spcAft>
                      </a:pPr>
                      <a:r>
                        <a:rPr lang="tr-TR" sz="1000">
                          <a:effectLst/>
                        </a:rPr>
                        <a:t> </a:t>
                      </a:r>
                      <a:endParaRPr lang="tr-TR"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68947934"/>
                  </a:ext>
                </a:extLst>
              </a:tr>
              <a:tr h="233634">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0</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4</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1000"/>
                        </a:lnSpc>
                        <a:spcAft>
                          <a:spcPts val="0"/>
                        </a:spcAft>
                      </a:pPr>
                      <a:r>
                        <a:rPr lang="tr-TR" sz="1000">
                          <a:effectLst/>
                        </a:rPr>
                        <a:t> </a:t>
                      </a:r>
                      <a:endParaRPr lang="tr-TR"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232796578"/>
                  </a:ext>
                </a:extLst>
              </a:tr>
              <a:tr h="233634">
                <a:tc>
                  <a:txBody>
                    <a:bodyPr/>
                    <a:lstStyle/>
                    <a:p>
                      <a:pPr algn="ctr">
                        <a:lnSpc>
                          <a:spcPct val="111000"/>
                        </a:lnSpc>
                        <a:spcAft>
                          <a:spcPts val="0"/>
                        </a:spcAft>
                      </a:pPr>
                      <a:r>
                        <a:rPr lang="tr-TR" sz="1000">
                          <a:effectLst/>
                        </a:rPr>
                        <a:t> </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1</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a:effectLst/>
                        </a:rPr>
                        <a:t>,</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1000"/>
                        </a:lnSpc>
                        <a:spcAft>
                          <a:spcPts val="0"/>
                        </a:spcAft>
                      </a:pPr>
                      <a:r>
                        <a:rPr lang="tr-TR" sz="1000" dirty="0">
                          <a:effectLst/>
                        </a:rPr>
                        <a:t>1</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1000"/>
                        </a:lnSpc>
                        <a:spcAft>
                          <a:spcPts val="0"/>
                        </a:spcAft>
                      </a:pPr>
                      <a:r>
                        <a:rPr lang="tr-TR" sz="1000">
                          <a:effectLst/>
                        </a:rPr>
                        <a:t> </a:t>
                      </a:r>
                      <a:endParaRPr lang="tr-TR"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3888735"/>
                  </a:ext>
                </a:extLst>
              </a:tr>
              <a:tr h="233634">
                <a:tc gridSpan="5">
                  <a:txBody>
                    <a:bodyPr/>
                    <a:lstStyle/>
                    <a:p>
                      <a:pPr algn="ctr">
                        <a:lnSpc>
                          <a:spcPct val="111000"/>
                        </a:lnSpc>
                        <a:spcAft>
                          <a:spcPts val="0"/>
                        </a:spcAft>
                      </a:pPr>
                      <a:r>
                        <a:rPr lang="tr-TR" sz="1000" dirty="0">
                          <a:effectLst/>
                        </a:rPr>
                        <a:t>İki tam onda üç</a:t>
                      </a:r>
                      <a:endParaRPr lang="tr-TR"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3215555312"/>
                  </a:ext>
                </a:extLst>
              </a:tr>
            </a:tbl>
          </a:graphicData>
        </a:graphic>
      </p:graphicFrame>
      <mc:AlternateContent xmlns:mc="http://schemas.openxmlformats.org/markup-compatibility/2006" xmlns:a14="http://schemas.microsoft.com/office/drawing/2010/main">
        <mc:Choice Requires="a14">
          <p:sp>
            <p:nvSpPr>
              <p:cNvPr id="7" name="Dikdörtgen 6"/>
              <p:cNvSpPr/>
              <p:nvPr/>
            </p:nvSpPr>
            <p:spPr>
              <a:xfrm>
                <a:off x="6111764" y="4689915"/>
                <a:ext cx="3829150" cy="1243417"/>
              </a:xfrm>
              <a:prstGeom prst="rect">
                <a:avLst/>
              </a:prstGeom>
            </p:spPr>
            <p:txBody>
              <a:bodyPr wrap="square">
                <a:spAutoFit/>
              </a:bodyPr>
              <a:lstStyle/>
              <a:p>
                <a:pPr algn="just">
                  <a:lnSpc>
                    <a:spcPct val="111000"/>
                  </a:lnSpc>
                  <a:spcAft>
                    <a:spcPts val="0"/>
                  </a:spcAft>
                </a:pPr>
                <a:r>
                  <a:rPr lang="tr-TR" sz="1600" dirty="0">
                    <a:latin typeface="Times New Roman" panose="02020603050405020304" pitchFamily="18" charset="0"/>
                    <a:ea typeface="Times New Roman" panose="02020603050405020304" pitchFamily="18" charset="0"/>
                  </a:rPr>
                  <a:t>1,5 - 0,4 = </a:t>
                </a:r>
                <a14:m>
                  <m:oMath xmlns:m="http://schemas.openxmlformats.org/officeDocument/2006/math">
                    <m:f>
                      <m:fPr>
                        <m:ctrlPr>
                          <a:rPr lang="tr-TR" i="1">
                            <a:latin typeface="Cambria Math"/>
                            <a:ea typeface="Times New Roman" panose="02020603050405020304" pitchFamily="18" charset="0"/>
                          </a:rPr>
                        </m:ctrlPr>
                      </m:fPr>
                      <m:num>
                        <m:r>
                          <a:rPr lang="tr-TR">
                            <a:latin typeface="Cambria Math" panose="02040503050406030204" pitchFamily="18" charset="0"/>
                            <a:ea typeface="Times New Roman" panose="02020603050405020304" pitchFamily="18" charset="0"/>
                          </a:rPr>
                          <m:t>15</m:t>
                        </m:r>
                      </m:num>
                      <m:den>
                        <m:r>
                          <a:rPr lang="tr-TR">
                            <a:latin typeface="Cambria Math" panose="02040503050406030204" pitchFamily="18" charset="0"/>
                            <a:ea typeface="Times New Roman" panose="02020603050405020304" pitchFamily="18" charset="0"/>
                          </a:rPr>
                          <m:t>10</m:t>
                        </m:r>
                      </m:den>
                    </m:f>
                  </m:oMath>
                </a14:m>
                <a:r>
                  <a:rPr lang="tr-TR" dirty="0">
                    <a:latin typeface="Times New Roman" panose="02020603050405020304" pitchFamily="18" charset="0"/>
                    <a:ea typeface="Times New Roman" panose="02020603050405020304" pitchFamily="18" charset="0"/>
                  </a:rPr>
                  <a:t> - </a:t>
                </a:r>
                <a14:m>
                  <m:oMath xmlns:m="http://schemas.openxmlformats.org/officeDocument/2006/math">
                    <m:f>
                      <m:fPr>
                        <m:ctrlPr>
                          <a:rPr lang="tr-TR" i="1">
                            <a:latin typeface="Cambria Math"/>
                            <a:ea typeface="Times New Roman" panose="02020603050405020304" pitchFamily="18" charset="0"/>
                          </a:rPr>
                        </m:ctrlPr>
                      </m:fPr>
                      <m:num>
                        <m:r>
                          <a:rPr lang="tr-TR">
                            <a:latin typeface="Cambria Math" panose="02040503050406030204" pitchFamily="18" charset="0"/>
                            <a:ea typeface="Times New Roman" panose="02020603050405020304" pitchFamily="18" charset="0"/>
                          </a:rPr>
                          <m:t>4</m:t>
                        </m:r>
                      </m:num>
                      <m:den>
                        <m:r>
                          <a:rPr lang="tr-TR">
                            <a:latin typeface="Cambria Math" panose="02040503050406030204" pitchFamily="18" charset="0"/>
                            <a:ea typeface="Times New Roman" panose="02020603050405020304" pitchFamily="18" charset="0"/>
                          </a:rPr>
                          <m:t>10</m:t>
                        </m:r>
                      </m:den>
                    </m:f>
                  </m:oMath>
                </a14:m>
                <a:r>
                  <a:rPr lang="tr-TR" dirty="0">
                    <a:latin typeface="Times New Roman" panose="02020603050405020304" pitchFamily="18" charset="0"/>
                    <a:ea typeface="Times New Roman" panose="02020603050405020304" pitchFamily="18" charset="0"/>
                  </a:rPr>
                  <a:t> = </a:t>
                </a:r>
                <a14:m>
                  <m:oMath xmlns:m="http://schemas.openxmlformats.org/officeDocument/2006/math">
                    <m:f>
                      <m:fPr>
                        <m:ctrlPr>
                          <a:rPr lang="tr-TR" i="1">
                            <a:latin typeface="Cambria Math"/>
                            <a:ea typeface="Times New Roman" panose="02020603050405020304" pitchFamily="18" charset="0"/>
                          </a:rPr>
                        </m:ctrlPr>
                      </m:fPr>
                      <m:num>
                        <m:r>
                          <a:rPr lang="tr-TR">
                            <a:latin typeface="Cambria Math" panose="02040503050406030204" pitchFamily="18" charset="0"/>
                            <a:ea typeface="Times New Roman" panose="02020603050405020304" pitchFamily="18" charset="0"/>
                          </a:rPr>
                          <m:t>11</m:t>
                        </m:r>
                      </m:num>
                      <m:den>
                        <m:r>
                          <a:rPr lang="tr-TR">
                            <a:latin typeface="Cambria Math" panose="02040503050406030204" pitchFamily="18" charset="0"/>
                            <a:ea typeface="Times New Roman" panose="02020603050405020304" pitchFamily="18" charset="0"/>
                          </a:rPr>
                          <m:t>10</m:t>
                        </m:r>
                      </m:den>
                    </m:f>
                  </m:oMath>
                </a14:m>
                <a:endParaRPr lang="tr-TR" sz="12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600" dirty="0">
                    <a:effectLst/>
                    <a:latin typeface="Times New Roman" panose="02020603050405020304" pitchFamily="18" charset="0"/>
                    <a:ea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endParaRPr>
              </a:p>
              <a:p>
                <a:pPr algn="just">
                  <a:lnSpc>
                    <a:spcPct val="111000"/>
                  </a:lnSpc>
                  <a:spcAft>
                    <a:spcPts val="0"/>
                  </a:spcAft>
                </a:pPr>
                <a14:m>
                  <m:oMath xmlns:m="http://schemas.openxmlformats.org/officeDocument/2006/math">
                    <m:f>
                      <m:fPr>
                        <m:ctrlPr>
                          <a:rPr lang="tr-TR" i="1">
                            <a:latin typeface="Cambria Math"/>
                            <a:ea typeface="Times New Roman" panose="02020603050405020304" pitchFamily="18" charset="0"/>
                          </a:rPr>
                        </m:ctrlPr>
                      </m:fPr>
                      <m:num>
                        <m:r>
                          <a:rPr lang="tr-TR">
                            <a:latin typeface="Cambria Math" panose="02040503050406030204" pitchFamily="18" charset="0"/>
                            <a:ea typeface="Times New Roman" panose="02020603050405020304" pitchFamily="18" charset="0"/>
                          </a:rPr>
                          <m:t>11</m:t>
                        </m:r>
                      </m:num>
                      <m:den>
                        <m:r>
                          <a:rPr lang="tr-TR">
                            <a:latin typeface="Cambria Math" panose="02040503050406030204" pitchFamily="18" charset="0"/>
                            <a:ea typeface="Times New Roman" panose="02020603050405020304" pitchFamily="18" charset="0"/>
                          </a:rPr>
                          <m:t>10</m:t>
                        </m:r>
                      </m:den>
                    </m:f>
                  </m:oMath>
                </a14:m>
                <a:r>
                  <a:rPr lang="tr-TR" dirty="0">
                    <a:latin typeface="Times New Roman" panose="02020603050405020304" pitchFamily="18" charset="0"/>
                    <a:ea typeface="Times New Roman" panose="02020603050405020304" pitchFamily="18" charset="0"/>
                  </a:rPr>
                  <a:t> = </a:t>
                </a:r>
                <a14:m>
                  <m:oMath xmlns:m="http://schemas.openxmlformats.org/officeDocument/2006/math">
                    <m:f>
                      <m:fPr>
                        <m:ctrlPr>
                          <a:rPr lang="tr-TR" i="1">
                            <a:latin typeface="Cambria Math"/>
                            <a:ea typeface="Times New Roman" panose="02020603050405020304" pitchFamily="18" charset="0"/>
                          </a:rPr>
                        </m:ctrlPr>
                      </m:fPr>
                      <m:num>
                        <m:r>
                          <a:rPr lang="tr-TR">
                            <a:latin typeface="Cambria Math" panose="02040503050406030204" pitchFamily="18" charset="0"/>
                            <a:ea typeface="Times New Roman" panose="02020603050405020304" pitchFamily="18" charset="0"/>
                          </a:rPr>
                          <m:t>10</m:t>
                        </m:r>
                      </m:num>
                      <m:den>
                        <m:r>
                          <a:rPr lang="tr-TR">
                            <a:latin typeface="Cambria Math" panose="02040503050406030204" pitchFamily="18" charset="0"/>
                            <a:ea typeface="Times New Roman" panose="02020603050405020304" pitchFamily="18" charset="0"/>
                          </a:rPr>
                          <m:t>10</m:t>
                        </m:r>
                      </m:den>
                    </m:f>
                  </m:oMath>
                </a14:m>
                <a:r>
                  <a:rPr lang="tr-TR" dirty="0">
                    <a:latin typeface="Times New Roman" panose="02020603050405020304" pitchFamily="18" charset="0"/>
                    <a:ea typeface="Times New Roman" panose="02020603050405020304" pitchFamily="18" charset="0"/>
                  </a:rPr>
                  <a:t> + </a:t>
                </a:r>
                <a14:m>
                  <m:oMath xmlns:m="http://schemas.openxmlformats.org/officeDocument/2006/math">
                    <m:f>
                      <m:fPr>
                        <m:ctrlPr>
                          <a:rPr lang="tr-TR" i="1">
                            <a:latin typeface="Cambria Math"/>
                            <a:ea typeface="Times New Roman" panose="02020603050405020304" pitchFamily="18" charset="0"/>
                          </a:rPr>
                        </m:ctrlPr>
                      </m:fPr>
                      <m:num>
                        <m:r>
                          <a:rPr lang="tr-TR">
                            <a:latin typeface="Cambria Math" panose="02040503050406030204" pitchFamily="18" charset="0"/>
                            <a:ea typeface="Times New Roman" panose="02020603050405020304" pitchFamily="18" charset="0"/>
                          </a:rPr>
                          <m:t>1</m:t>
                        </m:r>
                      </m:num>
                      <m:den>
                        <m:r>
                          <a:rPr lang="tr-TR">
                            <a:latin typeface="Cambria Math" panose="02040503050406030204" pitchFamily="18" charset="0"/>
                            <a:ea typeface="Times New Roman" panose="02020603050405020304" pitchFamily="18" charset="0"/>
                          </a:rPr>
                          <m:t>10</m:t>
                        </m:r>
                      </m:den>
                    </m:f>
                  </m:oMath>
                </a14:m>
                <a:r>
                  <a:rPr lang="tr-TR" sz="1600" dirty="0">
                    <a:effectLst/>
                    <a:latin typeface="Times New Roman" panose="02020603050405020304" pitchFamily="18" charset="0"/>
                    <a:ea typeface="Times New Roman" panose="02020603050405020304" pitchFamily="18" charset="0"/>
                  </a:rPr>
                  <a:t> = 1 + </a:t>
                </a:r>
                <a14:m>
                  <m:oMath xmlns:m="http://schemas.openxmlformats.org/officeDocument/2006/math">
                    <m:f>
                      <m:fPr>
                        <m:ctrlPr>
                          <a:rPr lang="tr-TR" i="1">
                            <a:latin typeface="Cambria Math"/>
                            <a:ea typeface="Times New Roman" panose="02020603050405020304" pitchFamily="18" charset="0"/>
                          </a:rPr>
                        </m:ctrlPr>
                      </m:fPr>
                      <m:num>
                        <m:r>
                          <a:rPr lang="tr-TR">
                            <a:latin typeface="Cambria Math" panose="02040503050406030204" pitchFamily="18" charset="0"/>
                            <a:ea typeface="Times New Roman" panose="02020603050405020304" pitchFamily="18" charset="0"/>
                          </a:rPr>
                          <m:t>1</m:t>
                        </m:r>
                      </m:num>
                      <m:den>
                        <m:r>
                          <a:rPr lang="tr-TR">
                            <a:latin typeface="Cambria Math" panose="02040503050406030204" pitchFamily="18" charset="0"/>
                            <a:ea typeface="Times New Roman" panose="02020603050405020304" pitchFamily="18" charset="0"/>
                          </a:rPr>
                          <m:t>10</m:t>
                        </m:r>
                      </m:den>
                    </m:f>
                  </m:oMath>
                </a14:m>
                <a:r>
                  <a:rPr lang="tr-TR" sz="1600" dirty="0">
                    <a:effectLst/>
                    <a:latin typeface="Times New Roman" panose="02020603050405020304" pitchFamily="18" charset="0"/>
                    <a:ea typeface="Times New Roman" panose="02020603050405020304" pitchFamily="18" charset="0"/>
                  </a:rPr>
                  <a:t> = 1,1 su kalmıştır.</a:t>
                </a:r>
                <a:endParaRPr lang="tr-TR" sz="1200" dirty="0">
                  <a:effectLst/>
                  <a:latin typeface="Times New Roman" panose="02020603050405020304" pitchFamily="18" charset="0"/>
                  <a:ea typeface="Times New Roman" panose="02020603050405020304" pitchFamily="18" charset="0"/>
                </a:endParaRPr>
              </a:p>
            </p:txBody>
          </p:sp>
        </mc:Choice>
        <mc:Fallback xmlns="">
          <p:sp>
            <p:nvSpPr>
              <p:cNvPr id="7" name="Dikdörtgen 6"/>
              <p:cNvSpPr>
                <a:spLocks noRot="1" noChangeAspect="1" noMove="1" noResize="1" noEditPoints="1" noAdjustHandles="1" noChangeArrowheads="1" noChangeShapeType="1" noTextEdit="1"/>
              </p:cNvSpPr>
              <p:nvPr/>
            </p:nvSpPr>
            <p:spPr>
              <a:xfrm>
                <a:off x="6111764" y="4689915"/>
                <a:ext cx="3829150" cy="1243417"/>
              </a:xfrm>
              <a:prstGeom prst="rect">
                <a:avLst/>
              </a:prstGeom>
              <a:blipFill>
                <a:blip r:embed="rId3"/>
                <a:stretch>
                  <a:fillRect l="-955" b="-1961"/>
                </a:stretch>
              </a:blipFill>
            </p:spPr>
            <p:txBody>
              <a:bodyPr/>
              <a:lstStyle/>
              <a:p>
                <a:r>
                  <a:rPr lang="tr-TR">
                    <a:noFill/>
                  </a:rPr>
                  <a:t> </a:t>
                </a:r>
              </a:p>
            </p:txBody>
          </p:sp>
        </mc:Fallback>
      </mc:AlternateContent>
    </p:spTree>
    <p:extLst>
      <p:ext uri="{BB962C8B-B14F-4D97-AF65-F5344CB8AC3E}">
        <p14:creationId xmlns:p14="http://schemas.microsoft.com/office/powerpoint/2010/main" val="3225637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25</a:t>
            </a:fld>
            <a:endParaRPr lang="zh-CN" altLang="en-US" dirty="0"/>
          </a:p>
        </p:txBody>
      </p:sp>
      <p:sp>
        <p:nvSpPr>
          <p:cNvPr id="3" name="Dikdörtgen 2"/>
          <p:cNvSpPr/>
          <p:nvPr/>
        </p:nvSpPr>
        <p:spPr>
          <a:xfrm>
            <a:off x="704193" y="305731"/>
            <a:ext cx="10972800" cy="1458733"/>
          </a:xfrm>
          <a:prstGeom prst="rect">
            <a:avLst/>
          </a:prstGeom>
        </p:spPr>
        <p:txBody>
          <a:bodyPr wrap="square">
            <a:spAutoFit/>
          </a:bodyPr>
          <a:lstStyle/>
          <a:p>
            <a:pPr indent="449580" algn="just">
              <a:lnSpc>
                <a:spcPct val="111000"/>
              </a:lnSpc>
              <a:spcAft>
                <a:spcPts val="0"/>
              </a:spcAft>
            </a:pPr>
            <a:r>
              <a:rPr lang="tr-TR" sz="1600" b="1" dirty="0" smtClean="0">
                <a:latin typeface="Times New Roman" panose="02020603050405020304" pitchFamily="18" charset="0"/>
                <a:ea typeface="Times New Roman" panose="02020603050405020304" pitchFamily="18" charset="0"/>
              </a:rPr>
              <a:t>3</a:t>
            </a:r>
            <a:r>
              <a:rPr lang="tr-TR" sz="1600" b="1" dirty="0">
                <a:latin typeface="Times New Roman" panose="02020603050405020304" pitchFamily="18" charset="0"/>
                <a:ea typeface="Times New Roman" panose="02020603050405020304" pitchFamily="18" charset="0"/>
              </a:rPr>
              <a:t>. Ondalık Kesirlerde Çarpma İşlemi ve </a:t>
            </a:r>
            <a:r>
              <a:rPr lang="tr-TR" sz="1600" b="1" dirty="0" smtClean="0">
                <a:latin typeface="Times New Roman" panose="02020603050405020304" pitchFamily="18" charset="0"/>
                <a:ea typeface="Times New Roman" panose="02020603050405020304" pitchFamily="18" charset="0"/>
              </a:rPr>
              <a:t>Öğretimi</a:t>
            </a:r>
            <a:endParaRPr lang="tr-TR" sz="1600" dirty="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Ondalık kesirlerde çarpma işleminin öğretiminde; verilen ondalık kesirlerin, ilk olarak kesir sayılarına dönüştürülmesi yoluna başvurulmalıdır. Ondalık kesirlerle çarpma işleminde kesirlerde çarpma işlemi ile ilişkilendirilme yapılmalıdır (Olkun ve Toluk Uçar, 2018). </a:t>
            </a:r>
            <a:r>
              <a:rPr lang="tr-TR" sz="1600" dirty="0" smtClean="0">
                <a:latin typeface="Times New Roman" panose="02020603050405020304" pitchFamily="18" charset="0"/>
                <a:ea typeface="Times New Roman" panose="02020603050405020304" pitchFamily="18" charset="0"/>
              </a:rPr>
              <a:t>Ondalık </a:t>
            </a:r>
            <a:r>
              <a:rPr lang="tr-TR" sz="1600" dirty="0">
                <a:latin typeface="Times New Roman" panose="02020603050405020304" pitchFamily="18" charset="0"/>
                <a:ea typeface="Times New Roman" panose="02020603050405020304" pitchFamily="18" charset="0"/>
              </a:rPr>
              <a:t>kesirlerin çarpımında; kesirlerde çarpma işleminde olduğu gibi, alan modelinden yararlanılarak öğretimi yapılabilir.</a:t>
            </a:r>
            <a:endParaRPr lang="tr-TR" sz="1600" dirty="0">
              <a:effectLst/>
              <a:latin typeface="Times New Roman" panose="02020603050405020304" pitchFamily="18" charset="0"/>
              <a:ea typeface="Times New Roman" panose="02020603050405020304" pitchFamily="18" charset="0"/>
            </a:endParaRPr>
          </a:p>
        </p:txBody>
      </p:sp>
      <p:sp>
        <p:nvSpPr>
          <p:cNvPr id="4" name="Dikdörtgen 3"/>
          <p:cNvSpPr/>
          <p:nvPr/>
        </p:nvSpPr>
        <p:spPr>
          <a:xfrm>
            <a:off x="872360" y="2083599"/>
            <a:ext cx="10457793" cy="313868"/>
          </a:xfrm>
          <a:prstGeom prst="rect">
            <a:avLst/>
          </a:prstGeom>
        </p:spPr>
        <p:txBody>
          <a:bodyPr wrap="square">
            <a:spAutoFit/>
          </a:bodyPr>
          <a:lstStyle/>
          <a:p>
            <a:pPr algn="just">
              <a:lnSpc>
                <a:spcPct val="111000"/>
              </a:lnSpc>
              <a:spcAft>
                <a:spcPts val="0"/>
              </a:spcAft>
            </a:pPr>
            <a:r>
              <a:rPr lang="tr-TR" sz="1400" b="1" dirty="0">
                <a:latin typeface="Times New Roman" panose="02020603050405020304" pitchFamily="18" charset="0"/>
                <a:ea typeface="Times New Roman" panose="02020603050405020304" pitchFamily="18" charset="0"/>
              </a:rPr>
              <a:t>Örnek:</a:t>
            </a:r>
            <a:r>
              <a:rPr lang="tr-TR" sz="1400" dirty="0">
                <a:latin typeface="Times New Roman" panose="02020603050405020304" pitchFamily="18" charset="0"/>
                <a:ea typeface="Times New Roman" panose="02020603050405020304" pitchFamily="18" charset="0"/>
              </a:rPr>
              <a:t> Kenar uzunlukları 2,2 m ve 1,3 m olan pencerenin alanı kaç metrekaredir?</a:t>
            </a:r>
            <a:endParaRPr lang="tr-TR" sz="14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a:srcRect/>
          <a:stretch>
            <a:fillRect/>
          </a:stretch>
        </p:blipFill>
        <p:spPr bwMode="auto">
          <a:xfrm>
            <a:off x="704193" y="2748150"/>
            <a:ext cx="3769995" cy="230886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Dikdörtgen 5"/>
              <p:cNvSpPr/>
              <p:nvPr/>
            </p:nvSpPr>
            <p:spPr>
              <a:xfrm>
                <a:off x="4897820" y="2748150"/>
                <a:ext cx="6432333" cy="3223575"/>
              </a:xfrm>
              <a:prstGeom prst="rect">
                <a:avLst/>
              </a:prstGeom>
            </p:spPr>
            <p:txBody>
              <a:bodyPr wrap="square">
                <a:spAutoFit/>
              </a:bodyPr>
              <a:lstStyle/>
              <a:p>
                <a:pPr algn="just">
                  <a:lnSpc>
                    <a:spcPct val="111000"/>
                  </a:lnSpc>
                  <a:spcAft>
                    <a:spcPts val="0"/>
                  </a:spcAft>
                </a:pPr>
                <a:r>
                  <a:rPr lang="tr-TR" sz="1300" b="1" dirty="0">
                    <a:latin typeface="Times New Roman" panose="02020603050405020304" pitchFamily="18" charset="0"/>
                    <a:ea typeface="Times New Roman" panose="02020603050405020304" pitchFamily="18" charset="0"/>
                  </a:rPr>
                  <a:t>1.yol</a:t>
                </a:r>
                <a:endParaRPr lang="tr-TR" sz="13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300" dirty="0">
                    <a:effectLst/>
                    <a:latin typeface="Times New Roman" panose="02020603050405020304" pitchFamily="18" charset="0"/>
                    <a:ea typeface="Times New Roman" panose="02020603050405020304" pitchFamily="18" charset="0"/>
                  </a:rPr>
                  <a:t> </a:t>
                </a:r>
              </a:p>
              <a:p>
                <a:pPr algn="just">
                  <a:lnSpc>
                    <a:spcPct val="111000"/>
                  </a:lnSpc>
                  <a:spcAft>
                    <a:spcPts val="0"/>
                  </a:spcAft>
                </a:pPr>
                <a:r>
                  <a:rPr lang="tr-TR" sz="1300" dirty="0">
                    <a:latin typeface="Times New Roman" panose="02020603050405020304" pitchFamily="18" charset="0"/>
                    <a:ea typeface="Times New Roman" panose="02020603050405020304" pitchFamily="18" charset="0"/>
                  </a:rPr>
                  <a:t>Taralı bölgenin bir kenarında 22 diğer kenarında ise 13 tane yüzde birlik kare vardır</a:t>
                </a:r>
                <a:r>
                  <a:rPr lang="tr-TR" sz="1300" dirty="0" smtClean="0">
                    <a:latin typeface="Times New Roman" panose="02020603050405020304" pitchFamily="18" charset="0"/>
                    <a:ea typeface="Times New Roman" panose="02020603050405020304" pitchFamily="18" charset="0"/>
                  </a:rPr>
                  <a:t>.</a:t>
                </a:r>
                <a:endParaRPr lang="tr-TR" sz="13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300" dirty="0">
                    <a:latin typeface="Times New Roman" panose="02020603050405020304" pitchFamily="18" charset="0"/>
                    <a:ea typeface="Times New Roman" panose="02020603050405020304" pitchFamily="18" charset="0"/>
                  </a:rPr>
                  <a:t>22 x 13 = </a:t>
                </a:r>
                <a:r>
                  <a:rPr lang="tr-TR" sz="1300" dirty="0" smtClean="0">
                    <a:latin typeface="Times New Roman" panose="02020603050405020304" pitchFamily="18" charset="0"/>
                    <a:ea typeface="Times New Roman" panose="02020603050405020304" pitchFamily="18" charset="0"/>
                  </a:rPr>
                  <a:t>286</a:t>
                </a:r>
                <a:endParaRPr lang="tr-TR" sz="13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300" dirty="0">
                    <a:latin typeface="Times New Roman" panose="02020603050405020304" pitchFamily="18" charset="0"/>
                    <a:ea typeface="Times New Roman" panose="02020603050405020304" pitchFamily="18" charset="0"/>
                  </a:rPr>
                  <a:t>Taralı bölge 286 tane </a:t>
                </a:r>
                <a14:m>
                  <m:oMath xmlns:m="http://schemas.openxmlformats.org/officeDocument/2006/math">
                    <m:f>
                      <m:fPr>
                        <m:ctrlPr>
                          <a:rPr lang="tr-TR" sz="1300" i="1">
                            <a:effectLst/>
                            <a:latin typeface="Cambria Math"/>
                            <a:ea typeface="Times New Roman" panose="02020603050405020304" pitchFamily="18" charset="0"/>
                          </a:rPr>
                        </m:ctrlPr>
                      </m:fPr>
                      <m:num>
                        <m:r>
                          <a:rPr lang="tr-TR" sz="1300">
                            <a:effectLst/>
                            <a:latin typeface="Cambria Math" panose="02040503050406030204" pitchFamily="18" charset="0"/>
                            <a:ea typeface="Times New Roman" panose="02020603050405020304" pitchFamily="18" charset="0"/>
                          </a:rPr>
                          <m:t>1</m:t>
                        </m:r>
                      </m:num>
                      <m:den>
                        <m:r>
                          <a:rPr lang="tr-TR" sz="1300">
                            <a:effectLst/>
                            <a:latin typeface="Cambria Math" panose="02040503050406030204" pitchFamily="18" charset="0"/>
                            <a:ea typeface="Times New Roman" panose="02020603050405020304" pitchFamily="18" charset="0"/>
                          </a:rPr>
                          <m:t>100</m:t>
                        </m:r>
                      </m:den>
                    </m:f>
                  </m:oMath>
                </a14:m>
                <a:r>
                  <a:rPr lang="tr-TR" sz="1300" dirty="0">
                    <a:latin typeface="Times New Roman" panose="02020603050405020304" pitchFamily="18" charset="0"/>
                    <a:ea typeface="Times New Roman" panose="02020603050405020304" pitchFamily="18" charset="0"/>
                  </a:rPr>
                  <a:t>’den oluşmaktadır. O halde taralı bölgenin alanı</a:t>
                </a:r>
                <a:r>
                  <a:rPr lang="tr-TR" sz="1300" dirty="0" smtClean="0">
                    <a:latin typeface="Times New Roman" panose="02020603050405020304" pitchFamily="18" charset="0"/>
                    <a:ea typeface="Times New Roman" panose="02020603050405020304" pitchFamily="18" charset="0"/>
                  </a:rPr>
                  <a:t>;</a:t>
                </a:r>
                <a:endParaRPr lang="tr-TR" sz="13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300" dirty="0">
                    <a:latin typeface="Times New Roman" panose="02020603050405020304" pitchFamily="18" charset="0"/>
                    <a:ea typeface="Times New Roman" panose="02020603050405020304" pitchFamily="18" charset="0"/>
                  </a:rPr>
                  <a:t>22 x 13 = 286 tane </a:t>
                </a:r>
                <a14:m>
                  <m:oMath xmlns:m="http://schemas.openxmlformats.org/officeDocument/2006/math">
                    <m:f>
                      <m:fPr>
                        <m:ctrlPr>
                          <a:rPr lang="tr-TR" sz="1300" i="1">
                            <a:effectLst/>
                            <a:latin typeface="Cambria Math"/>
                            <a:ea typeface="Times New Roman" panose="02020603050405020304" pitchFamily="18" charset="0"/>
                          </a:rPr>
                        </m:ctrlPr>
                      </m:fPr>
                      <m:num>
                        <m:r>
                          <a:rPr lang="tr-TR" sz="1300">
                            <a:effectLst/>
                            <a:latin typeface="Cambria Math" panose="02040503050406030204" pitchFamily="18" charset="0"/>
                            <a:ea typeface="Times New Roman" panose="02020603050405020304" pitchFamily="18" charset="0"/>
                          </a:rPr>
                          <m:t>1</m:t>
                        </m:r>
                      </m:num>
                      <m:den>
                        <m:r>
                          <a:rPr lang="tr-TR" sz="1300">
                            <a:effectLst/>
                            <a:latin typeface="Cambria Math" panose="02040503050406030204" pitchFamily="18" charset="0"/>
                            <a:ea typeface="Times New Roman" panose="02020603050405020304" pitchFamily="18" charset="0"/>
                          </a:rPr>
                          <m:t>100</m:t>
                        </m:r>
                      </m:den>
                    </m:f>
                  </m:oMath>
                </a14:m>
                <a:r>
                  <a:rPr lang="tr-TR" sz="13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tr-TR" sz="1300" i="1">
                            <a:effectLst/>
                            <a:latin typeface="Cambria Math"/>
                            <a:ea typeface="Times New Roman" panose="02020603050405020304" pitchFamily="18" charset="0"/>
                          </a:rPr>
                        </m:ctrlPr>
                      </m:fPr>
                      <m:num>
                        <m:r>
                          <a:rPr lang="tr-TR" sz="1300">
                            <a:effectLst/>
                            <a:latin typeface="Cambria Math" panose="02040503050406030204" pitchFamily="18" charset="0"/>
                            <a:ea typeface="Times New Roman" panose="02020603050405020304" pitchFamily="18" charset="0"/>
                          </a:rPr>
                          <m:t>286</m:t>
                        </m:r>
                      </m:num>
                      <m:den>
                        <m:r>
                          <a:rPr lang="tr-TR" sz="1300">
                            <a:effectLst/>
                            <a:latin typeface="Cambria Math" panose="02040503050406030204" pitchFamily="18" charset="0"/>
                            <a:ea typeface="Times New Roman" panose="02020603050405020304" pitchFamily="18" charset="0"/>
                          </a:rPr>
                          <m:t>100</m:t>
                        </m:r>
                      </m:den>
                    </m:f>
                  </m:oMath>
                </a14:m>
                <a:r>
                  <a:rPr lang="tr-TR" sz="1300" dirty="0">
                    <a:latin typeface="Times New Roman" panose="02020603050405020304" pitchFamily="18" charset="0"/>
                    <a:ea typeface="Times New Roman" panose="02020603050405020304" pitchFamily="18" charset="0"/>
                  </a:rPr>
                  <a:t> = 2,86 metrekaredir.</a:t>
                </a:r>
                <a:endParaRPr lang="tr-TR" sz="13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300" dirty="0">
                    <a:latin typeface="Times New Roman" panose="02020603050405020304" pitchFamily="18" charset="0"/>
                    <a:ea typeface="Times New Roman" panose="02020603050405020304" pitchFamily="18" charset="0"/>
                  </a:rPr>
                  <a:t> </a:t>
                </a:r>
                <a:endParaRPr lang="tr-TR" sz="13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300" b="1" dirty="0">
                    <a:latin typeface="Times New Roman" panose="02020603050405020304" pitchFamily="18" charset="0"/>
                    <a:ea typeface="Times New Roman" panose="02020603050405020304" pitchFamily="18" charset="0"/>
                  </a:rPr>
                  <a:t>2.yol</a:t>
                </a:r>
                <a:endParaRPr lang="tr-TR" sz="13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300" dirty="0">
                    <a:latin typeface="Times New Roman" panose="02020603050405020304" pitchFamily="18" charset="0"/>
                    <a:ea typeface="Times New Roman" panose="02020603050405020304" pitchFamily="18" charset="0"/>
                  </a:rPr>
                  <a:t> </a:t>
                </a:r>
                <a:endParaRPr lang="tr-TR" sz="13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300" dirty="0">
                    <a:latin typeface="Times New Roman" panose="02020603050405020304" pitchFamily="18" charset="0"/>
                    <a:ea typeface="Times New Roman" panose="02020603050405020304" pitchFamily="18" charset="0"/>
                  </a:rPr>
                  <a:t>2,2 = </a:t>
                </a:r>
                <a14:m>
                  <m:oMath xmlns:m="http://schemas.openxmlformats.org/officeDocument/2006/math">
                    <m:f>
                      <m:fPr>
                        <m:ctrlPr>
                          <a:rPr lang="tr-TR" sz="1300" i="1">
                            <a:effectLst/>
                            <a:latin typeface="Cambria Math"/>
                            <a:ea typeface="Times New Roman" panose="02020603050405020304" pitchFamily="18" charset="0"/>
                          </a:rPr>
                        </m:ctrlPr>
                      </m:fPr>
                      <m:num>
                        <m:r>
                          <a:rPr lang="tr-TR" sz="1300">
                            <a:effectLst/>
                            <a:latin typeface="Cambria Math" panose="02040503050406030204" pitchFamily="18" charset="0"/>
                            <a:ea typeface="Times New Roman" panose="02020603050405020304" pitchFamily="18" charset="0"/>
                          </a:rPr>
                          <m:t>22</m:t>
                        </m:r>
                      </m:num>
                      <m:den>
                        <m:r>
                          <a:rPr lang="tr-TR" sz="1300">
                            <a:effectLst/>
                            <a:latin typeface="Cambria Math" panose="02040503050406030204" pitchFamily="18" charset="0"/>
                            <a:ea typeface="Times New Roman" panose="02020603050405020304" pitchFamily="18" charset="0"/>
                          </a:rPr>
                          <m:t>10</m:t>
                        </m:r>
                      </m:den>
                    </m:f>
                  </m:oMath>
                </a14:m>
                <a:r>
                  <a:rPr lang="tr-TR" sz="1300" dirty="0">
                    <a:latin typeface="Times New Roman" panose="02020603050405020304" pitchFamily="18" charset="0"/>
                    <a:ea typeface="Times New Roman" panose="02020603050405020304" pitchFamily="18" charset="0"/>
                  </a:rPr>
                  <a:t>  </a:t>
                </a:r>
                <a:endParaRPr lang="tr-TR" sz="13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300" dirty="0">
                    <a:latin typeface="Times New Roman" panose="02020603050405020304" pitchFamily="18" charset="0"/>
                    <a:ea typeface="Times New Roman" panose="02020603050405020304" pitchFamily="18" charset="0"/>
                  </a:rPr>
                  <a:t>1,3 = </a:t>
                </a:r>
                <a14:m>
                  <m:oMath xmlns:m="http://schemas.openxmlformats.org/officeDocument/2006/math">
                    <m:f>
                      <m:fPr>
                        <m:ctrlPr>
                          <a:rPr lang="tr-TR" sz="1300" i="1">
                            <a:effectLst/>
                            <a:latin typeface="Cambria Math"/>
                            <a:ea typeface="Times New Roman" panose="02020603050405020304" pitchFamily="18" charset="0"/>
                          </a:rPr>
                        </m:ctrlPr>
                      </m:fPr>
                      <m:num>
                        <m:r>
                          <a:rPr lang="tr-TR" sz="1300">
                            <a:effectLst/>
                            <a:latin typeface="Cambria Math" panose="02040503050406030204" pitchFamily="18" charset="0"/>
                            <a:ea typeface="Times New Roman" panose="02020603050405020304" pitchFamily="18" charset="0"/>
                          </a:rPr>
                          <m:t>13</m:t>
                        </m:r>
                      </m:num>
                      <m:den>
                        <m:r>
                          <a:rPr lang="tr-TR" sz="1300">
                            <a:effectLst/>
                            <a:latin typeface="Cambria Math" panose="02040503050406030204" pitchFamily="18" charset="0"/>
                            <a:ea typeface="Times New Roman" panose="02020603050405020304" pitchFamily="18" charset="0"/>
                          </a:rPr>
                          <m:t>10</m:t>
                        </m:r>
                      </m:den>
                    </m:f>
                  </m:oMath>
                </a14:m>
                <a:endParaRPr lang="tr-TR" sz="13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300" dirty="0">
                    <a:latin typeface="Times New Roman" panose="02020603050405020304" pitchFamily="18" charset="0"/>
                    <a:ea typeface="Times New Roman" panose="02020603050405020304" pitchFamily="18" charset="0"/>
                  </a:rPr>
                  <a:t>22 x 13 = </a:t>
                </a:r>
                <a14:m>
                  <m:oMath xmlns:m="http://schemas.openxmlformats.org/officeDocument/2006/math">
                    <m:f>
                      <m:fPr>
                        <m:ctrlPr>
                          <a:rPr lang="tr-TR" sz="1300" i="1">
                            <a:effectLst/>
                            <a:latin typeface="Cambria Math"/>
                            <a:ea typeface="Times New Roman" panose="02020603050405020304" pitchFamily="18" charset="0"/>
                          </a:rPr>
                        </m:ctrlPr>
                      </m:fPr>
                      <m:num>
                        <m:r>
                          <a:rPr lang="tr-TR" sz="1300">
                            <a:effectLst/>
                            <a:latin typeface="Cambria Math" panose="02040503050406030204" pitchFamily="18" charset="0"/>
                            <a:ea typeface="Times New Roman" panose="02020603050405020304" pitchFamily="18" charset="0"/>
                          </a:rPr>
                          <m:t>22</m:t>
                        </m:r>
                      </m:num>
                      <m:den>
                        <m:r>
                          <a:rPr lang="tr-TR" sz="1300">
                            <a:effectLst/>
                            <a:latin typeface="Cambria Math" panose="02040503050406030204" pitchFamily="18" charset="0"/>
                            <a:ea typeface="Times New Roman" panose="02020603050405020304" pitchFamily="18" charset="0"/>
                          </a:rPr>
                          <m:t>10</m:t>
                        </m:r>
                      </m:den>
                    </m:f>
                  </m:oMath>
                </a14:m>
                <a:r>
                  <a:rPr lang="tr-TR" sz="1300" dirty="0">
                    <a:effectLst/>
                    <a:latin typeface="Times New Roman" panose="02020603050405020304" pitchFamily="18" charset="0"/>
                    <a:ea typeface="Times New Roman" panose="02020603050405020304" pitchFamily="18" charset="0"/>
                  </a:rPr>
                  <a:t> x </a:t>
                </a:r>
                <a14:m>
                  <m:oMath xmlns:m="http://schemas.openxmlformats.org/officeDocument/2006/math">
                    <m:f>
                      <m:fPr>
                        <m:ctrlPr>
                          <a:rPr lang="tr-TR" sz="1300" i="1">
                            <a:effectLst/>
                            <a:latin typeface="Cambria Math"/>
                            <a:ea typeface="Times New Roman" panose="02020603050405020304" pitchFamily="18" charset="0"/>
                          </a:rPr>
                        </m:ctrlPr>
                      </m:fPr>
                      <m:num>
                        <m:r>
                          <a:rPr lang="tr-TR" sz="1300">
                            <a:effectLst/>
                            <a:latin typeface="Cambria Math" panose="02040503050406030204" pitchFamily="18" charset="0"/>
                            <a:ea typeface="Times New Roman" panose="02020603050405020304" pitchFamily="18" charset="0"/>
                          </a:rPr>
                          <m:t>13</m:t>
                        </m:r>
                      </m:num>
                      <m:den>
                        <m:r>
                          <a:rPr lang="tr-TR" sz="1300">
                            <a:effectLst/>
                            <a:latin typeface="Cambria Math" panose="02040503050406030204" pitchFamily="18" charset="0"/>
                            <a:ea typeface="Times New Roman" panose="02020603050405020304" pitchFamily="18" charset="0"/>
                          </a:rPr>
                          <m:t>10</m:t>
                        </m:r>
                      </m:den>
                    </m:f>
                  </m:oMath>
                </a14:m>
                <a:r>
                  <a:rPr lang="tr-TR" sz="13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tr-TR" sz="1300" i="1">
                            <a:effectLst/>
                            <a:latin typeface="Cambria Math"/>
                            <a:ea typeface="Times New Roman" panose="02020603050405020304" pitchFamily="18" charset="0"/>
                          </a:rPr>
                        </m:ctrlPr>
                      </m:fPr>
                      <m:num>
                        <m:r>
                          <a:rPr lang="tr-TR" sz="1300">
                            <a:effectLst/>
                            <a:latin typeface="Cambria Math" panose="02040503050406030204" pitchFamily="18" charset="0"/>
                            <a:ea typeface="Times New Roman" panose="02020603050405020304" pitchFamily="18" charset="0"/>
                          </a:rPr>
                          <m:t>286</m:t>
                        </m:r>
                      </m:num>
                      <m:den>
                        <m:r>
                          <a:rPr lang="tr-TR" sz="1300">
                            <a:effectLst/>
                            <a:latin typeface="Cambria Math" panose="02040503050406030204" pitchFamily="18" charset="0"/>
                            <a:ea typeface="Times New Roman" panose="02020603050405020304" pitchFamily="18" charset="0"/>
                          </a:rPr>
                          <m:t>100</m:t>
                        </m:r>
                      </m:den>
                    </m:f>
                  </m:oMath>
                </a14:m>
                <a:r>
                  <a:rPr lang="tr-TR" sz="1300" dirty="0">
                    <a:latin typeface="Times New Roman" panose="02020603050405020304" pitchFamily="18" charset="0"/>
                    <a:ea typeface="Times New Roman" panose="02020603050405020304" pitchFamily="18" charset="0"/>
                  </a:rPr>
                  <a:t> = 2,86 metrekaredir.</a:t>
                </a:r>
                <a:endParaRPr lang="tr-TR" sz="1300" dirty="0">
                  <a:effectLst/>
                  <a:latin typeface="Times New Roman" panose="02020603050405020304" pitchFamily="18" charset="0"/>
                  <a:ea typeface="Times New Roman" panose="02020603050405020304" pitchFamily="18" charset="0"/>
                </a:endParaRPr>
              </a:p>
            </p:txBody>
          </p:sp>
        </mc:Choice>
        <mc:Fallback xmlns="">
          <p:sp>
            <p:nvSpPr>
              <p:cNvPr id="6" name="Dikdörtgen 5"/>
              <p:cNvSpPr>
                <a:spLocks noRot="1" noChangeAspect="1" noMove="1" noResize="1" noEditPoints="1" noAdjustHandles="1" noChangeArrowheads="1" noChangeShapeType="1" noTextEdit="1"/>
              </p:cNvSpPr>
              <p:nvPr/>
            </p:nvSpPr>
            <p:spPr>
              <a:xfrm>
                <a:off x="4897820" y="2748150"/>
                <a:ext cx="6432333" cy="3223575"/>
              </a:xfrm>
              <a:prstGeom prst="rect">
                <a:avLst/>
              </a:prstGeom>
              <a:blipFill>
                <a:blip r:embed="rId3"/>
                <a:stretch>
                  <a:fillRect l="-95"/>
                </a:stretch>
              </a:blipFill>
            </p:spPr>
            <p:txBody>
              <a:bodyPr/>
              <a:lstStyle/>
              <a:p>
                <a:r>
                  <a:rPr lang="tr-TR">
                    <a:noFill/>
                  </a:rPr>
                  <a:t> </a:t>
                </a:r>
              </a:p>
            </p:txBody>
          </p:sp>
        </mc:Fallback>
      </mc:AlternateContent>
    </p:spTree>
    <p:extLst>
      <p:ext uri="{BB962C8B-B14F-4D97-AF65-F5344CB8AC3E}">
        <p14:creationId xmlns:p14="http://schemas.microsoft.com/office/powerpoint/2010/main" val="1490880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26</a:t>
            </a:fld>
            <a:endParaRPr lang="zh-CN" altLang="en-US" dirty="0"/>
          </a:p>
        </p:txBody>
      </p:sp>
      <p:sp>
        <p:nvSpPr>
          <p:cNvPr id="3" name="Dikdörtgen 2"/>
          <p:cNvSpPr/>
          <p:nvPr/>
        </p:nvSpPr>
        <p:spPr>
          <a:xfrm>
            <a:off x="767253" y="332218"/>
            <a:ext cx="10352690" cy="1185453"/>
          </a:xfrm>
          <a:prstGeom prst="rect">
            <a:avLst/>
          </a:prstGeom>
        </p:spPr>
        <p:txBody>
          <a:bodyPr wrap="square">
            <a:spAutoFit/>
          </a:bodyPr>
          <a:lstStyle/>
          <a:p>
            <a:pPr indent="449580" algn="just">
              <a:lnSpc>
                <a:spcPct val="111000"/>
              </a:lnSpc>
              <a:spcAft>
                <a:spcPts val="0"/>
              </a:spcAft>
            </a:pPr>
            <a:r>
              <a:rPr lang="tr-TR" sz="1600" b="1" dirty="0" smtClean="0">
                <a:latin typeface="Times New Roman" panose="02020603050405020304" pitchFamily="18" charset="0"/>
                <a:ea typeface="Times New Roman" panose="02020603050405020304" pitchFamily="18" charset="0"/>
              </a:rPr>
              <a:t>4</a:t>
            </a:r>
            <a:r>
              <a:rPr lang="tr-TR" sz="1600" b="1" dirty="0">
                <a:latin typeface="Times New Roman" panose="02020603050405020304" pitchFamily="18" charset="0"/>
                <a:ea typeface="Times New Roman" panose="02020603050405020304" pitchFamily="18" charset="0"/>
              </a:rPr>
              <a:t>. Ondalık Kesirlerde Bölme İşlemi ve </a:t>
            </a:r>
            <a:r>
              <a:rPr lang="tr-TR" sz="1600" b="1" dirty="0" smtClean="0">
                <a:latin typeface="Times New Roman" panose="02020603050405020304" pitchFamily="18" charset="0"/>
                <a:ea typeface="Times New Roman" panose="02020603050405020304" pitchFamily="18" charset="0"/>
              </a:rPr>
              <a:t>Öğretimi</a:t>
            </a:r>
            <a:endParaRPr lang="tr-TR" sz="1600" dirty="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Ondalık kesirlerde bölme işleminin öğretiminde, çarpmaya paralel bir yol izlenmelidir (Van De </a:t>
            </a:r>
            <a:r>
              <a:rPr lang="tr-TR" sz="1600" dirty="0" err="1">
                <a:latin typeface="Times New Roman" panose="02020603050405020304" pitchFamily="18" charset="0"/>
                <a:ea typeface="Times New Roman" panose="02020603050405020304" pitchFamily="18" charset="0"/>
              </a:rPr>
              <a:t>Walle</a:t>
            </a:r>
            <a:r>
              <a:rPr lang="tr-TR" sz="1600" dirty="0">
                <a:latin typeface="Times New Roman" panose="02020603050405020304" pitchFamily="18" charset="0"/>
                <a:ea typeface="Times New Roman" panose="02020603050405020304" pitchFamily="18" charset="0"/>
              </a:rPr>
              <a:t>, </a:t>
            </a:r>
            <a:r>
              <a:rPr lang="tr-TR" sz="1600" dirty="0" err="1">
                <a:latin typeface="Times New Roman" panose="02020603050405020304" pitchFamily="18" charset="0"/>
                <a:ea typeface="Times New Roman" panose="02020603050405020304" pitchFamily="18" charset="0"/>
              </a:rPr>
              <a:t>Karp</a:t>
            </a:r>
            <a:r>
              <a:rPr lang="tr-TR" sz="1600" dirty="0">
                <a:latin typeface="Times New Roman" panose="02020603050405020304" pitchFamily="18" charset="0"/>
                <a:ea typeface="Times New Roman" panose="02020603050405020304" pitchFamily="18" charset="0"/>
              </a:rPr>
              <a:t> ve Bay –Williams, 2016). Bölme işleminde öğrencilere sözel problemler verilmeli ve öğrencilerin bu problemleri model yardımıyla çözmeleri sağlanmalıdır (Olkun ve Toluk Uçar, 2018).</a:t>
            </a:r>
            <a:endParaRPr lang="tr-TR" sz="1600" dirty="0">
              <a:effectLst/>
              <a:latin typeface="Times New Roman" panose="02020603050405020304" pitchFamily="18" charset="0"/>
              <a:ea typeface="Times New Roman" panose="02020603050405020304" pitchFamily="18" charset="0"/>
            </a:endParaRPr>
          </a:p>
        </p:txBody>
      </p:sp>
      <p:sp>
        <p:nvSpPr>
          <p:cNvPr id="4" name="Dikdörtgen 3"/>
          <p:cNvSpPr/>
          <p:nvPr/>
        </p:nvSpPr>
        <p:spPr>
          <a:xfrm>
            <a:off x="806013" y="1829845"/>
            <a:ext cx="10313930" cy="792205"/>
          </a:xfrm>
          <a:prstGeom prst="rect">
            <a:avLst/>
          </a:prstGeom>
        </p:spPr>
        <p:txBody>
          <a:bodyPr wrap="square">
            <a:spAutoFit/>
          </a:bodyPr>
          <a:lstStyle/>
          <a:p>
            <a:pPr indent="449580" algn="just">
              <a:lnSpc>
                <a:spcPct val="111000"/>
              </a:lnSpc>
              <a:spcAft>
                <a:spcPts val="0"/>
              </a:spcAft>
            </a:pPr>
            <a:r>
              <a:rPr lang="tr-TR" sz="1400" b="1" dirty="0">
                <a:latin typeface="Times New Roman" panose="02020603050405020304" pitchFamily="18" charset="0"/>
                <a:ea typeface="Times New Roman" panose="02020603050405020304" pitchFamily="18" charset="0"/>
              </a:rPr>
              <a:t>Örnek:</a:t>
            </a:r>
            <a:r>
              <a:rPr lang="tr-TR" sz="1400" dirty="0">
                <a:latin typeface="Times New Roman" panose="02020603050405020304" pitchFamily="18" charset="0"/>
                <a:ea typeface="Times New Roman" panose="02020603050405020304" pitchFamily="18" charset="0"/>
              </a:rPr>
              <a:t> 3,5 litre süt 0,5 litrelik şişelere boşaltılacaktır. Kaç şişeye gerek vardır?</a:t>
            </a:r>
          </a:p>
          <a:p>
            <a:pPr algn="just">
              <a:lnSpc>
                <a:spcPct val="111000"/>
              </a:lnSpc>
              <a:spcAft>
                <a:spcPts val="0"/>
              </a:spcAft>
            </a:pPr>
            <a:r>
              <a:rPr lang="tr-TR" sz="1400" dirty="0">
                <a:latin typeface="Times New Roman" panose="02020603050405020304" pitchFamily="18" charset="0"/>
                <a:ea typeface="Times New Roman" panose="02020603050405020304" pitchFamily="18" charset="0"/>
              </a:rPr>
              <a:t> </a:t>
            </a:r>
          </a:p>
          <a:p>
            <a:pPr indent="449580" algn="just">
              <a:lnSpc>
                <a:spcPct val="111000"/>
              </a:lnSpc>
              <a:spcAft>
                <a:spcPts val="0"/>
              </a:spcAft>
            </a:pPr>
            <a:r>
              <a:rPr lang="tr-TR" sz="1400" dirty="0">
                <a:latin typeface="Times New Roman" panose="02020603050405020304" pitchFamily="18" charset="0"/>
                <a:ea typeface="Times New Roman" panose="02020603050405020304" pitchFamily="18" charset="0"/>
              </a:rPr>
              <a:t>Verilenler görselleştirildikten sonra ondalık kesirler, kesirlere dönüştürülür. Ardından kesirlerde bölme işlemindeki süreç uygulanır.</a:t>
            </a:r>
            <a:endParaRPr lang="tr-TR" sz="14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a:srcRect/>
          <a:stretch>
            <a:fillRect/>
          </a:stretch>
        </p:blipFill>
        <p:spPr bwMode="auto">
          <a:xfrm>
            <a:off x="2646875" y="3132328"/>
            <a:ext cx="2324517" cy="254325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Dikdörtgen 5"/>
              <p:cNvSpPr/>
              <p:nvPr/>
            </p:nvSpPr>
            <p:spPr>
              <a:xfrm>
                <a:off x="5486401" y="3330589"/>
                <a:ext cx="6096000" cy="1030988"/>
              </a:xfrm>
              <a:prstGeom prst="rect">
                <a:avLst/>
              </a:prstGeom>
            </p:spPr>
            <p:txBody>
              <a:bodyPr>
                <a:spAutoFit/>
              </a:bodyPr>
              <a:lstStyle/>
              <a:p>
                <a:pPr algn="just">
                  <a:lnSpc>
                    <a:spcPct val="111000"/>
                  </a:lnSpc>
                  <a:spcAft>
                    <a:spcPts val="0"/>
                  </a:spcAft>
                </a:pPr>
                <a:r>
                  <a:rPr lang="tr-TR" sz="1600" dirty="0">
                    <a:latin typeface="Times New Roman" panose="02020603050405020304" pitchFamily="18" charset="0"/>
                    <a:ea typeface="Times New Roman" panose="02020603050405020304" pitchFamily="18" charset="0"/>
                  </a:rPr>
                  <a:t>3,5 ÷ 0,5 = ? </a:t>
                </a:r>
                <a:endParaRPr lang="tr-TR" sz="16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600" dirty="0">
                    <a:latin typeface="Times New Roman" panose="02020603050405020304" pitchFamily="18" charset="0"/>
                    <a:ea typeface="Times New Roman" panose="02020603050405020304" pitchFamily="18" charset="0"/>
                  </a:rPr>
                  <a:t> </a:t>
                </a:r>
                <a:endParaRPr lang="tr-TR" sz="16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600" dirty="0">
                    <a:latin typeface="Times New Roman" panose="02020603050405020304" pitchFamily="18" charset="0"/>
                    <a:ea typeface="Times New Roman" panose="02020603050405020304" pitchFamily="18" charset="0"/>
                  </a:rPr>
                  <a:t>3,5 ÷ 0,5 =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35</m:t>
                        </m:r>
                      </m:num>
                      <m:den>
                        <m:r>
                          <a:rPr lang="tr-TR" sz="1600">
                            <a:effectLst/>
                            <a:latin typeface="Cambria Math" panose="02040503050406030204" pitchFamily="18" charset="0"/>
                            <a:ea typeface="Times New Roman" panose="02020603050405020304" pitchFamily="18" charset="0"/>
                          </a:rPr>
                          <m:t>10</m:t>
                        </m:r>
                      </m:den>
                    </m:f>
                  </m:oMath>
                </a14:m>
                <a:r>
                  <a:rPr lang="tr-TR" sz="16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5</m:t>
                        </m:r>
                      </m:num>
                      <m:den>
                        <m:r>
                          <a:rPr lang="tr-TR" sz="1600">
                            <a:effectLst/>
                            <a:latin typeface="Cambria Math" panose="02040503050406030204" pitchFamily="18" charset="0"/>
                            <a:ea typeface="Times New Roman" panose="02020603050405020304" pitchFamily="18" charset="0"/>
                          </a:rPr>
                          <m:t>10</m:t>
                        </m:r>
                      </m:den>
                    </m:f>
                  </m:oMath>
                </a14:m>
                <a:r>
                  <a:rPr lang="tr-TR" sz="1600" dirty="0">
                    <a:latin typeface="Times New Roman" panose="02020603050405020304" pitchFamily="18" charset="0"/>
                    <a:ea typeface="Times New Roman" panose="02020603050405020304" pitchFamily="18" charset="0"/>
                  </a:rPr>
                  <a:t> = 35 ÷ 5 = 7 şişe gereklidir.</a:t>
                </a:r>
                <a:endParaRPr lang="tr-TR" sz="1600" dirty="0">
                  <a:effectLst/>
                  <a:latin typeface="Times New Roman" panose="02020603050405020304" pitchFamily="18" charset="0"/>
                  <a:ea typeface="Times New Roman" panose="02020603050405020304" pitchFamily="18" charset="0"/>
                </a:endParaRPr>
              </a:p>
            </p:txBody>
          </p:sp>
        </mc:Choice>
        <mc:Fallback xmlns="">
          <p:sp>
            <p:nvSpPr>
              <p:cNvPr id="6" name="Dikdörtgen 5"/>
              <p:cNvSpPr>
                <a:spLocks noRot="1" noChangeAspect="1" noMove="1" noResize="1" noEditPoints="1" noAdjustHandles="1" noChangeArrowheads="1" noChangeShapeType="1" noTextEdit="1"/>
              </p:cNvSpPr>
              <p:nvPr/>
            </p:nvSpPr>
            <p:spPr>
              <a:xfrm>
                <a:off x="5486401" y="3330589"/>
                <a:ext cx="6096000" cy="1030988"/>
              </a:xfrm>
              <a:prstGeom prst="rect">
                <a:avLst/>
              </a:prstGeom>
              <a:blipFill>
                <a:blip r:embed="rId3"/>
                <a:stretch>
                  <a:fillRect l="-500" t="-1183" b="-1183"/>
                </a:stretch>
              </a:blipFill>
            </p:spPr>
            <p:txBody>
              <a:bodyPr/>
              <a:lstStyle/>
              <a:p>
                <a:r>
                  <a:rPr lang="tr-TR">
                    <a:noFill/>
                  </a:rPr>
                  <a:t> </a:t>
                </a:r>
              </a:p>
            </p:txBody>
          </p:sp>
        </mc:Fallback>
      </mc:AlternateContent>
    </p:spTree>
    <p:extLst>
      <p:ext uri="{BB962C8B-B14F-4D97-AF65-F5344CB8AC3E}">
        <p14:creationId xmlns:p14="http://schemas.microsoft.com/office/powerpoint/2010/main" val="3863628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27</a:t>
            </a:fld>
            <a:endParaRPr lang="zh-CN" altLang="en-US" dirty="0"/>
          </a:p>
        </p:txBody>
      </p:sp>
      <p:sp>
        <p:nvSpPr>
          <p:cNvPr id="3" name="Dikdörtgen 2"/>
          <p:cNvSpPr/>
          <p:nvPr/>
        </p:nvSpPr>
        <p:spPr>
          <a:xfrm>
            <a:off x="956442" y="400325"/>
            <a:ext cx="10131972" cy="399789"/>
          </a:xfrm>
          <a:prstGeom prst="rect">
            <a:avLst/>
          </a:prstGeom>
        </p:spPr>
        <p:txBody>
          <a:bodyPr wrap="square">
            <a:spAutoFit/>
          </a:bodyPr>
          <a:lstStyle/>
          <a:p>
            <a:pPr indent="449580" algn="ctr">
              <a:lnSpc>
                <a:spcPct val="111000"/>
              </a:lnSpc>
              <a:spcAft>
                <a:spcPts val="0"/>
              </a:spcAft>
            </a:pPr>
            <a:r>
              <a:rPr lang="tr-TR" b="1" dirty="0" smtClean="0">
                <a:latin typeface="Times New Roman" panose="02020603050405020304" pitchFamily="18" charset="0"/>
                <a:ea typeface="Times New Roman" panose="02020603050405020304" pitchFamily="18" charset="0"/>
              </a:rPr>
              <a:t>13. </a:t>
            </a:r>
            <a:r>
              <a:rPr lang="tr-TR" b="1" dirty="0">
                <a:latin typeface="Times New Roman" panose="02020603050405020304" pitchFamily="18" charset="0"/>
                <a:ea typeface="Times New Roman" panose="02020603050405020304" pitchFamily="18" charset="0"/>
              </a:rPr>
              <a:t>Ondalık kesirlerle ilgili kavram </a:t>
            </a:r>
            <a:r>
              <a:rPr lang="tr-TR" b="1" dirty="0" smtClean="0">
                <a:latin typeface="Times New Roman" panose="02020603050405020304" pitchFamily="18" charset="0"/>
                <a:ea typeface="Times New Roman" panose="02020603050405020304" pitchFamily="18" charset="0"/>
              </a:rPr>
              <a:t>yanılgıları</a:t>
            </a:r>
            <a:endParaRPr lang="tr-TR" sz="1400" dirty="0">
              <a:latin typeface="Times New Roman" panose="02020603050405020304" pitchFamily="18" charset="0"/>
              <a:ea typeface="Times New Roman" panose="02020603050405020304" pitchFamily="18" charset="0"/>
            </a:endParaRPr>
          </a:p>
        </p:txBody>
      </p:sp>
      <p:sp>
        <p:nvSpPr>
          <p:cNvPr id="4" name="Dikdörtgen 3"/>
          <p:cNvSpPr/>
          <p:nvPr/>
        </p:nvSpPr>
        <p:spPr>
          <a:xfrm>
            <a:off x="735724" y="915888"/>
            <a:ext cx="10993821" cy="1288173"/>
          </a:xfrm>
          <a:prstGeom prst="rect">
            <a:avLst/>
          </a:prstGeom>
        </p:spPr>
        <p:txBody>
          <a:bodyPr wrap="square">
            <a:spAutoFit/>
          </a:bodyPr>
          <a:lstStyle/>
          <a:p>
            <a:pPr indent="449580" algn="just">
              <a:lnSpc>
                <a:spcPct val="111000"/>
              </a:lnSpc>
              <a:spcAft>
                <a:spcPts val="0"/>
              </a:spcAft>
            </a:pPr>
            <a:r>
              <a:rPr lang="tr-TR" sz="1400" b="1" dirty="0">
                <a:latin typeface="Times New Roman" panose="02020603050405020304" pitchFamily="18" charset="0"/>
                <a:ea typeface="Times New Roman" panose="02020603050405020304" pitchFamily="18" charset="0"/>
              </a:rPr>
              <a:t>1. Ondalık virgülün göz ardı </a:t>
            </a:r>
            <a:r>
              <a:rPr lang="tr-TR" sz="1400" b="1" dirty="0" smtClean="0">
                <a:latin typeface="Times New Roman" panose="02020603050405020304" pitchFamily="18" charset="0"/>
                <a:ea typeface="Times New Roman" panose="02020603050405020304" pitchFamily="18" charset="0"/>
              </a:rPr>
              <a:t>edilmesi</a:t>
            </a:r>
            <a:endParaRPr lang="tr-TR" sz="1600" dirty="0" smtClean="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400" dirty="0" smtClean="0">
                <a:latin typeface="Times New Roman" panose="02020603050405020304" pitchFamily="18" charset="0"/>
                <a:ea typeface="Times New Roman" panose="02020603050405020304" pitchFamily="18" charset="0"/>
              </a:rPr>
              <a:t>Bu </a:t>
            </a:r>
            <a:r>
              <a:rPr lang="tr-TR" sz="1400" dirty="0">
                <a:latin typeface="Times New Roman" panose="02020603050405020304" pitchFamily="18" charset="0"/>
                <a:ea typeface="Times New Roman" panose="02020603050405020304" pitchFamily="18" charset="0"/>
              </a:rPr>
              <a:t>kavram yanılgısına sahip öğrenciler, ondalık kesrin virgülünü ihmal ederek sayıyı bir doğal sayı olarak görüp bu durumda hangisi büyükse onu büyük olarak kabul etmektedirler. Örneğin; 6,78 ile 34,5 ondalık kesirleri karşılaştırıldığında 6,78&gt;34,5 doğru cevabı verilmiştir. Öğrenciler bunun nedenini ise 678 tam sayısının 345 tam sayısından daha büyük olduğu şeklinde ifade etmişlerdir </a:t>
            </a:r>
            <a:r>
              <a:rPr lang="tr-TR" sz="1400" dirty="0">
                <a:latin typeface="Times New Roman" panose="02020603050405020304" pitchFamily="18" charset="0"/>
                <a:ea typeface="Cambria" panose="02040503050406030204" pitchFamily="18" charset="0"/>
              </a:rPr>
              <a:t>(Altıparmak ve Palabıyık, 2017). </a:t>
            </a:r>
            <a:r>
              <a:rPr lang="tr-TR" sz="1400" dirty="0" smtClean="0">
                <a:latin typeface="Times New Roman" panose="02020603050405020304" pitchFamily="18" charset="0"/>
                <a:ea typeface="Cambria" panose="02040503050406030204" pitchFamily="18" charset="0"/>
              </a:rPr>
              <a:t>Bu </a:t>
            </a:r>
            <a:r>
              <a:rPr lang="tr-TR" sz="1400" dirty="0">
                <a:latin typeface="Times New Roman" panose="02020603050405020304" pitchFamily="18" charset="0"/>
                <a:ea typeface="Cambria" panose="02040503050406030204" pitchFamily="18" charset="0"/>
              </a:rPr>
              <a:t>kavram yanılgısının giderilmesi için ondalık kesirlerde basamak değeri üzerinde durulmalıdır.</a:t>
            </a:r>
            <a:endParaRPr lang="tr-TR" sz="1400" dirty="0">
              <a:effectLst/>
              <a:latin typeface="Times New Roman" panose="02020603050405020304" pitchFamily="18" charset="0"/>
              <a:ea typeface="Times New Roman" panose="02020603050405020304" pitchFamily="18" charset="0"/>
            </a:endParaRPr>
          </a:p>
        </p:txBody>
      </p:sp>
      <p:sp>
        <p:nvSpPr>
          <p:cNvPr id="5" name="Dikdörtgen 4"/>
          <p:cNvSpPr/>
          <p:nvPr/>
        </p:nvSpPr>
        <p:spPr>
          <a:xfrm>
            <a:off x="735722" y="2559003"/>
            <a:ext cx="10993821" cy="1527341"/>
          </a:xfrm>
          <a:prstGeom prst="rect">
            <a:avLst/>
          </a:prstGeom>
        </p:spPr>
        <p:txBody>
          <a:bodyPr wrap="square">
            <a:spAutoFit/>
          </a:bodyPr>
          <a:lstStyle/>
          <a:p>
            <a:pPr indent="449580" algn="just">
              <a:lnSpc>
                <a:spcPct val="111000"/>
              </a:lnSpc>
              <a:spcAft>
                <a:spcPts val="0"/>
              </a:spcAft>
            </a:pPr>
            <a:r>
              <a:rPr lang="tr-TR" sz="1400" b="1" dirty="0">
                <a:latin typeface="Times New Roman" panose="02020603050405020304" pitchFamily="18" charset="0"/>
                <a:ea typeface="Times New Roman" panose="02020603050405020304" pitchFamily="18" charset="0"/>
              </a:rPr>
              <a:t>2. Çok basamaklı ondalık kesirlerin daha büyük/küçük olduğunu </a:t>
            </a:r>
            <a:r>
              <a:rPr lang="tr-TR" sz="1400" b="1" dirty="0" smtClean="0">
                <a:latin typeface="Times New Roman" panose="02020603050405020304" pitchFamily="18" charset="0"/>
                <a:ea typeface="Times New Roman" panose="02020603050405020304" pitchFamily="18" charset="0"/>
              </a:rPr>
              <a:t>düşünme</a:t>
            </a:r>
            <a:endParaRPr lang="tr-TR" sz="1400" dirty="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400" dirty="0" smtClean="0">
                <a:latin typeface="Times New Roman" panose="02020603050405020304" pitchFamily="18" charset="0"/>
                <a:ea typeface="Times New Roman" panose="02020603050405020304" pitchFamily="18" charset="0"/>
              </a:rPr>
              <a:t>Burada öğrenciler </a:t>
            </a:r>
            <a:r>
              <a:rPr lang="tr-TR" sz="1400" dirty="0">
                <a:latin typeface="Times New Roman" panose="02020603050405020304" pitchFamily="18" charset="0"/>
                <a:ea typeface="Times New Roman" panose="02020603050405020304" pitchFamily="18" charset="0"/>
              </a:rPr>
              <a:t>ondalık kısmı çok basamaklı olan sayının daha büyük/küçük olduğu kavram yanılgısına sahiptirler (</a:t>
            </a:r>
            <a:r>
              <a:rPr lang="tr-TR" sz="1400" dirty="0">
                <a:latin typeface="Times New Roman" panose="02020603050405020304" pitchFamily="18" charset="0"/>
                <a:ea typeface="Cambria" panose="02040503050406030204" pitchFamily="18" charset="0"/>
              </a:rPr>
              <a:t>Altıparmak ve Palabıyık, 2017; </a:t>
            </a:r>
            <a:r>
              <a:rPr lang="tr-TR" sz="1400" dirty="0">
                <a:latin typeface="Times New Roman" panose="02020603050405020304" pitchFamily="18" charset="0"/>
                <a:ea typeface="Times New Roman" panose="02020603050405020304" pitchFamily="18" charset="0"/>
              </a:rPr>
              <a:t>Yavuz Mumcu, 2015</a:t>
            </a:r>
            <a:r>
              <a:rPr lang="tr-TR" sz="1400" dirty="0">
                <a:latin typeface="Times New Roman" panose="02020603050405020304" pitchFamily="18" charset="0"/>
                <a:ea typeface="Cambria" panose="02040503050406030204" pitchFamily="18" charset="0"/>
              </a:rPr>
              <a:t>). </a:t>
            </a:r>
            <a:r>
              <a:rPr lang="tr-TR" sz="1400" dirty="0" smtClean="0">
                <a:latin typeface="Times New Roman" panose="02020603050405020304" pitchFamily="18" charset="0"/>
                <a:ea typeface="Times New Roman" panose="02020603050405020304" pitchFamily="18" charset="0"/>
              </a:rPr>
              <a:t>Örneğin</a:t>
            </a:r>
            <a:r>
              <a:rPr lang="tr-TR" sz="1400" dirty="0">
                <a:latin typeface="Times New Roman" panose="02020603050405020304" pitchFamily="18" charset="0"/>
                <a:ea typeface="Times New Roman" panose="02020603050405020304" pitchFamily="18" charset="0"/>
              </a:rPr>
              <a:t>; </a:t>
            </a:r>
            <a:r>
              <a:rPr lang="tr-TR" sz="1400" dirty="0" smtClean="0">
                <a:latin typeface="Times New Roman" panose="02020603050405020304" pitchFamily="18" charset="0"/>
                <a:ea typeface="Times New Roman" panose="02020603050405020304" pitchFamily="18" charset="0"/>
              </a:rPr>
              <a:t>öğrencilerden 3,10 </a:t>
            </a:r>
            <a:r>
              <a:rPr lang="tr-TR" sz="1400" dirty="0">
                <a:latin typeface="Times New Roman" panose="02020603050405020304" pitchFamily="18" charset="0"/>
                <a:ea typeface="Times New Roman" panose="02020603050405020304" pitchFamily="18" charset="0"/>
              </a:rPr>
              <a:t>ile 3,8 ondalık kesirlerinin karşılaştırılması istendiğinde 3,10&gt;3,8 seçeneğini doğru olarak işaretlemişlerdir. Çünkü öğrenciler bunun sebebini ondalık kısmındaki 10’un 8’den daha büyük olması şeklinde ifade etmişlerdir (</a:t>
            </a:r>
            <a:r>
              <a:rPr lang="tr-TR" sz="1400" dirty="0">
                <a:latin typeface="Times New Roman" panose="02020603050405020304" pitchFamily="18" charset="0"/>
                <a:ea typeface="Cambria" panose="02040503050406030204" pitchFamily="18" charset="0"/>
              </a:rPr>
              <a:t>Altıparmak ve Palabıyık, 2017)</a:t>
            </a:r>
            <a:r>
              <a:rPr lang="tr-TR" sz="1400" dirty="0">
                <a:latin typeface="Times New Roman" panose="02020603050405020304" pitchFamily="18" charset="0"/>
                <a:ea typeface="Times New Roman" panose="02020603050405020304" pitchFamily="18" charset="0"/>
              </a:rPr>
              <a:t>. </a:t>
            </a:r>
            <a:r>
              <a:rPr lang="tr-TR" sz="1400" dirty="0" smtClean="0">
                <a:latin typeface="Times New Roman" panose="02020603050405020304" pitchFamily="18" charset="0"/>
                <a:ea typeface="Times New Roman" panose="02020603050405020304" pitchFamily="18" charset="0"/>
              </a:rPr>
              <a:t>Bu </a:t>
            </a:r>
            <a:r>
              <a:rPr lang="tr-TR" sz="1400" dirty="0">
                <a:latin typeface="Times New Roman" panose="02020603050405020304" pitchFamily="18" charset="0"/>
                <a:ea typeface="Times New Roman" panose="02020603050405020304" pitchFamily="18" charset="0"/>
              </a:rPr>
              <a:t>tür kavram yanılgılarının giderilmesi için öğretmenlerin </a:t>
            </a:r>
            <a:r>
              <a:rPr lang="tr-TR" sz="1400" dirty="0">
                <a:latin typeface="Times New Roman" panose="02020603050405020304" pitchFamily="18" charset="0"/>
                <a:ea typeface="Cambria" panose="02040503050406030204" pitchFamily="18" charset="0"/>
              </a:rPr>
              <a:t>o</a:t>
            </a:r>
            <a:r>
              <a:rPr lang="tr-TR" sz="1400" dirty="0">
                <a:latin typeface="Times New Roman" panose="02020603050405020304" pitchFamily="18" charset="0"/>
                <a:ea typeface="Times New Roman" panose="02020603050405020304" pitchFamily="18" charset="0"/>
              </a:rPr>
              <a:t>ndalık kesirlerde daha fazla parça-bütün etkinliklerini yapmasıyla bu kavram yanılgısı aşılabilir.</a:t>
            </a:r>
            <a:endParaRPr lang="tr-TR" sz="1400"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783018" y="4321995"/>
            <a:ext cx="10899227" cy="1288173"/>
          </a:xfrm>
          <a:prstGeom prst="rect">
            <a:avLst/>
          </a:prstGeom>
        </p:spPr>
        <p:txBody>
          <a:bodyPr wrap="square">
            <a:spAutoFit/>
          </a:bodyPr>
          <a:lstStyle/>
          <a:p>
            <a:pPr indent="449580" algn="just">
              <a:lnSpc>
                <a:spcPct val="111000"/>
              </a:lnSpc>
              <a:spcAft>
                <a:spcPts val="0"/>
              </a:spcAft>
            </a:pPr>
            <a:r>
              <a:rPr lang="tr-TR" sz="1400" b="1" dirty="0">
                <a:latin typeface="Times New Roman" panose="02020603050405020304" pitchFamily="18" charset="0"/>
                <a:ea typeface="Times New Roman" panose="02020603050405020304" pitchFamily="18" charset="0"/>
              </a:rPr>
              <a:t>3. Sıfırı (0) bir basamak değeri olarak </a:t>
            </a:r>
            <a:r>
              <a:rPr lang="tr-TR" sz="1400" b="1" dirty="0" smtClean="0">
                <a:latin typeface="Times New Roman" panose="02020603050405020304" pitchFamily="18" charset="0"/>
                <a:ea typeface="Times New Roman" panose="02020603050405020304" pitchFamily="18" charset="0"/>
              </a:rPr>
              <a:t>görmeme</a:t>
            </a:r>
            <a:endParaRPr lang="tr-TR" sz="1400" dirty="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400" dirty="0" smtClean="0">
                <a:latin typeface="Times New Roman" panose="02020603050405020304" pitchFamily="18" charset="0"/>
                <a:ea typeface="Times New Roman" panose="02020603050405020304" pitchFamily="18" charset="0"/>
              </a:rPr>
              <a:t>Öğrenciler</a:t>
            </a:r>
            <a:r>
              <a:rPr lang="tr-TR" sz="1400" dirty="0">
                <a:latin typeface="Times New Roman" panose="02020603050405020304" pitchFamily="18" charset="0"/>
                <a:ea typeface="Times New Roman" panose="02020603050405020304" pitchFamily="18" charset="0"/>
              </a:rPr>
              <a:t>, ondalık kesirlerde virgülden sonra gelen sıfırın (0) bir değerinin olmadığı düşüncesiyle hareket etmektedir (</a:t>
            </a:r>
            <a:r>
              <a:rPr lang="tr-TR" sz="1400" dirty="0">
                <a:latin typeface="Times New Roman" panose="02020603050405020304" pitchFamily="18" charset="0"/>
                <a:ea typeface="Cambria" panose="02040503050406030204" pitchFamily="18" charset="0"/>
              </a:rPr>
              <a:t>Altıparmak ve Palabıyık, 2017; </a:t>
            </a:r>
            <a:r>
              <a:rPr lang="tr-TR" sz="1400" dirty="0">
                <a:latin typeface="Times New Roman" panose="02020603050405020304" pitchFamily="18" charset="0"/>
                <a:ea typeface="Times New Roman" panose="02020603050405020304" pitchFamily="18" charset="0"/>
              </a:rPr>
              <a:t>Olkun ve Toluk Uçar, 2018</a:t>
            </a:r>
            <a:r>
              <a:rPr lang="tr-TR" sz="1400" dirty="0">
                <a:latin typeface="Times New Roman" panose="02020603050405020304" pitchFamily="18" charset="0"/>
                <a:ea typeface="Cambria" panose="02040503050406030204" pitchFamily="18" charset="0"/>
              </a:rPr>
              <a:t>)</a:t>
            </a:r>
            <a:r>
              <a:rPr lang="tr-TR" sz="1400" dirty="0">
                <a:latin typeface="Times New Roman" panose="02020603050405020304" pitchFamily="18" charset="0"/>
                <a:ea typeface="Times New Roman" panose="02020603050405020304" pitchFamily="18" charset="0"/>
              </a:rPr>
              <a:t>. </a:t>
            </a:r>
            <a:r>
              <a:rPr lang="tr-TR" sz="1400" dirty="0" smtClean="0">
                <a:latin typeface="Times New Roman" panose="02020603050405020304" pitchFamily="18" charset="0"/>
                <a:ea typeface="Cambria" panose="02040503050406030204" pitchFamily="18" charset="0"/>
              </a:rPr>
              <a:t>Bu </a:t>
            </a:r>
            <a:r>
              <a:rPr lang="tr-TR" sz="1400" dirty="0">
                <a:latin typeface="Times New Roman" panose="02020603050405020304" pitchFamily="18" charset="0"/>
                <a:ea typeface="Cambria" panose="02040503050406030204" pitchFamily="18" charset="0"/>
              </a:rPr>
              <a:t>kavram yanılgısının giderilmesi için </a:t>
            </a:r>
            <a:r>
              <a:rPr lang="tr-TR" sz="1400" dirty="0">
                <a:latin typeface="Times New Roman" panose="02020603050405020304" pitchFamily="18" charset="0"/>
                <a:ea typeface="Times New Roman" panose="02020603050405020304" pitchFamily="18" charset="0"/>
              </a:rPr>
              <a:t>ondalık kesirlerin, kesirlerle ilişkilendirilmesi istenebilir. Örneğin 0,37 mi yoksa 0,037 mi daha büyüktür diye sorulduğunda ve bu sayılar kesir olarak yazıldıktan sonra hangi sayının büyük olduğuna öğrenci daha kolay karar verebilir (Olkun ve Toluk Uçar, 2018).</a:t>
            </a:r>
            <a:endParaRPr lang="tr-T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3763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28</a:t>
            </a:fld>
            <a:endParaRPr lang="zh-CN" altLang="en-US" dirty="0"/>
          </a:p>
        </p:txBody>
      </p:sp>
      <p:sp>
        <p:nvSpPr>
          <p:cNvPr id="3" name="Unvan 1"/>
          <p:cNvSpPr txBox="1">
            <a:spLocks/>
          </p:cNvSpPr>
          <p:nvPr/>
        </p:nvSpPr>
        <p:spPr>
          <a:xfrm>
            <a:off x="797472" y="264392"/>
            <a:ext cx="10515600" cy="37599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dirty="0" smtClean="0">
                <a:solidFill>
                  <a:srgbClr val="FF0000"/>
                </a:solidFill>
                <a:latin typeface="Times New Roman" panose="02020603050405020304" pitchFamily="18" charset="0"/>
                <a:cs typeface="Times New Roman" panose="02020603050405020304" pitchFamily="18" charset="0"/>
              </a:rPr>
              <a:t>14. Bölüm Değerlendirmesi</a:t>
            </a: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756744" y="859251"/>
            <a:ext cx="10699531" cy="1485984"/>
          </a:xfrm>
          <a:prstGeom prst="rect">
            <a:avLst/>
          </a:prstGeom>
        </p:spPr>
        <p:txBody>
          <a:bodyPr wrap="square">
            <a:spAutoFit/>
          </a:bodyPr>
          <a:lstStyle/>
          <a:p>
            <a:pPr>
              <a:spcAft>
                <a:spcPts val="0"/>
              </a:spcAft>
            </a:pPr>
            <a:r>
              <a:rPr lang="tr-TR" sz="1400" dirty="0">
                <a:solidFill>
                  <a:srgbClr val="FF0000"/>
                </a:solidFill>
                <a:latin typeface="Times New Roman" panose="02020603050405020304" pitchFamily="18" charset="0"/>
                <a:ea typeface="Times New Roman" panose="02020603050405020304" pitchFamily="18" charset="0"/>
              </a:rPr>
              <a:t>1</a:t>
            </a:r>
            <a:r>
              <a:rPr lang="tr-TR" sz="1400" dirty="0" smtClean="0">
                <a:solidFill>
                  <a:srgbClr val="FF0000"/>
                </a:solidFill>
                <a:latin typeface="Times New Roman" panose="02020603050405020304" pitchFamily="18" charset="0"/>
                <a:ea typeface="Times New Roman" panose="02020603050405020304" pitchFamily="18" charset="0"/>
              </a:rPr>
              <a:t>. </a:t>
            </a:r>
            <a:r>
              <a:rPr lang="tr-TR" sz="1400" dirty="0">
                <a:solidFill>
                  <a:srgbClr val="000000"/>
                </a:solidFill>
                <a:latin typeface="Times New Roman" panose="02020603050405020304" pitchFamily="18" charset="0"/>
                <a:ea typeface="Times New Roman" panose="02020603050405020304" pitchFamily="18" charset="0"/>
              </a:rPr>
              <a:t>Aşağıdakilerden hangisi kesir kavramını en iyi açıklar?</a:t>
            </a:r>
            <a:endParaRPr lang="tr-TR" sz="1400" dirty="0">
              <a:latin typeface="Times New Roman" panose="02020603050405020304" pitchFamily="18" charset="0"/>
              <a:ea typeface="Times New Roman" panose="02020603050405020304" pitchFamily="18" charset="0"/>
            </a:endParaRPr>
          </a:p>
          <a:p>
            <a:pPr>
              <a:lnSpc>
                <a:spcPct val="111000"/>
              </a:lnSpc>
              <a:spcAft>
                <a:spcPts val="0"/>
              </a:spcAft>
            </a:pPr>
            <a:r>
              <a:rPr lang="tr-TR" sz="1400" dirty="0">
                <a:latin typeface="Times New Roman" panose="02020603050405020304" pitchFamily="18" charset="0"/>
                <a:ea typeface="Times New Roman" panose="02020603050405020304" pitchFamily="18" charset="0"/>
              </a:rPr>
              <a:t>A) Parça-bütün ilişkisidir</a:t>
            </a:r>
          </a:p>
          <a:p>
            <a:pPr>
              <a:lnSpc>
                <a:spcPct val="111000"/>
              </a:lnSpc>
              <a:spcAft>
                <a:spcPts val="0"/>
              </a:spcAft>
            </a:pPr>
            <a:r>
              <a:rPr lang="tr-TR" sz="1400" dirty="0">
                <a:latin typeface="Times New Roman" panose="02020603050405020304" pitchFamily="18" charset="0"/>
                <a:ea typeface="Times New Roman" panose="02020603050405020304" pitchFamily="18" charset="0"/>
              </a:rPr>
              <a:t>B) Kaç tane yerine ne kadar sorusuna yanıt arar</a:t>
            </a:r>
          </a:p>
          <a:p>
            <a:pPr>
              <a:lnSpc>
                <a:spcPct val="111000"/>
              </a:lnSpc>
              <a:spcAft>
                <a:spcPts val="0"/>
              </a:spcAft>
            </a:pPr>
            <a:r>
              <a:rPr lang="tr-TR" sz="1400" dirty="0">
                <a:latin typeface="Times New Roman" panose="02020603050405020304" pitchFamily="18" charset="0"/>
                <a:ea typeface="Times New Roman" panose="02020603050405020304" pitchFamily="18" charset="0"/>
              </a:rPr>
              <a:t>C) Bir birimin bölündüğü eşit parçalardan biri veya birkaçıdır</a:t>
            </a:r>
          </a:p>
          <a:p>
            <a:pPr>
              <a:lnSpc>
                <a:spcPct val="111000"/>
              </a:lnSpc>
              <a:spcAft>
                <a:spcPts val="0"/>
              </a:spcAft>
            </a:pPr>
            <a:r>
              <a:rPr lang="tr-TR" sz="1400" dirty="0">
                <a:latin typeface="Times New Roman" panose="02020603050405020304" pitchFamily="18" charset="0"/>
                <a:ea typeface="Times New Roman" panose="02020603050405020304" pitchFamily="18" charset="0"/>
              </a:rPr>
              <a:t>D) a/b’dir</a:t>
            </a:r>
          </a:p>
          <a:p>
            <a:pPr>
              <a:lnSpc>
                <a:spcPct val="111000"/>
              </a:lnSpc>
              <a:spcAft>
                <a:spcPts val="0"/>
              </a:spcAft>
            </a:pPr>
            <a:r>
              <a:rPr lang="tr-TR" sz="1400" dirty="0">
                <a:latin typeface="Times New Roman" panose="02020603050405020304" pitchFamily="18" charset="0"/>
                <a:ea typeface="Times New Roman" panose="02020603050405020304" pitchFamily="18" charset="0"/>
              </a:rPr>
              <a:t>E) Bir bütünün parçalarıdır.</a:t>
            </a:r>
            <a:endParaRPr lang="tr-TR" sz="1400" dirty="0">
              <a:effectLst/>
              <a:latin typeface="Times New Roman" panose="02020603050405020304" pitchFamily="18" charset="0"/>
              <a:ea typeface="Times New Roman" panose="02020603050405020304" pitchFamily="18" charset="0"/>
            </a:endParaRPr>
          </a:p>
        </p:txBody>
      </p:sp>
      <p:pic>
        <p:nvPicPr>
          <p:cNvPr id="5" name="Resim 4" descr="C:\Users\Windows 10\Desktop\fff.png"/>
          <p:cNvPicPr/>
          <p:nvPr/>
        </p:nvPicPr>
        <p:blipFill>
          <a:blip r:embed="rId2">
            <a:extLst>
              <a:ext uri="{28A0092B-C50C-407E-A947-70E740481C1C}">
                <a14:useLocalDpi xmlns:a14="http://schemas.microsoft.com/office/drawing/2010/main" val="0"/>
              </a:ext>
            </a:extLst>
          </a:blip>
          <a:srcRect/>
          <a:stretch>
            <a:fillRect/>
          </a:stretch>
        </p:blipFill>
        <p:spPr bwMode="auto">
          <a:xfrm>
            <a:off x="756744" y="2382001"/>
            <a:ext cx="4719146" cy="1173351"/>
          </a:xfrm>
          <a:prstGeom prst="rect">
            <a:avLst/>
          </a:prstGeom>
          <a:noFill/>
          <a:ln>
            <a:noFill/>
          </a:ln>
        </p:spPr>
      </p:pic>
      <p:sp>
        <p:nvSpPr>
          <p:cNvPr id="6" name="Dikdörtgen 5"/>
          <p:cNvSpPr/>
          <p:nvPr/>
        </p:nvSpPr>
        <p:spPr>
          <a:xfrm>
            <a:off x="716016" y="3616620"/>
            <a:ext cx="10597056" cy="738664"/>
          </a:xfrm>
          <a:prstGeom prst="rect">
            <a:avLst/>
          </a:prstGeom>
        </p:spPr>
        <p:txBody>
          <a:bodyPr wrap="square">
            <a:spAutoFit/>
          </a:bodyPr>
          <a:lstStyle/>
          <a:p>
            <a:pPr>
              <a:spcAft>
                <a:spcPts val="0"/>
              </a:spcAft>
            </a:pPr>
            <a:r>
              <a:rPr lang="tr-TR" sz="1400" dirty="0">
                <a:solidFill>
                  <a:srgbClr val="FF0000"/>
                </a:solidFill>
                <a:latin typeface="Times New Roman" panose="02020603050405020304" pitchFamily="18" charset="0"/>
                <a:ea typeface="Times New Roman" panose="02020603050405020304" pitchFamily="18" charset="0"/>
              </a:rPr>
              <a:t>5</a:t>
            </a:r>
            <a:r>
              <a:rPr lang="tr-TR" sz="1400" dirty="0" smtClean="0">
                <a:solidFill>
                  <a:srgbClr val="FF0000"/>
                </a:solidFill>
                <a:latin typeface="Times New Roman" panose="02020603050405020304" pitchFamily="18" charset="0"/>
                <a:ea typeface="Times New Roman" panose="02020603050405020304" pitchFamily="18" charset="0"/>
              </a:rPr>
              <a:t>. </a:t>
            </a:r>
            <a:r>
              <a:rPr lang="tr-TR" sz="1400" dirty="0">
                <a:solidFill>
                  <a:srgbClr val="000000"/>
                </a:solidFill>
                <a:latin typeface="Times New Roman" panose="02020603050405020304" pitchFamily="18" charset="0"/>
                <a:ea typeface="Times New Roman" panose="02020603050405020304" pitchFamily="18" charset="0"/>
              </a:rPr>
              <a:t>Yukarıdaki şekillerden hangisi/</a:t>
            </a:r>
            <a:r>
              <a:rPr lang="tr-TR" sz="1400" dirty="0" err="1">
                <a:solidFill>
                  <a:srgbClr val="000000"/>
                </a:solidFill>
                <a:latin typeface="Times New Roman" panose="02020603050405020304" pitchFamily="18" charset="0"/>
                <a:ea typeface="Times New Roman" panose="02020603050405020304" pitchFamily="18" charset="0"/>
              </a:rPr>
              <a:t>leri</a:t>
            </a:r>
            <a:r>
              <a:rPr lang="tr-TR" sz="1400" dirty="0">
                <a:solidFill>
                  <a:srgbClr val="000000"/>
                </a:solidFill>
                <a:latin typeface="Times New Roman" panose="02020603050405020304" pitchFamily="18" charset="0"/>
                <a:ea typeface="Times New Roman" panose="02020603050405020304" pitchFamily="18" charset="0"/>
              </a:rPr>
              <a:t> kesir belirtmez.</a:t>
            </a:r>
            <a:endParaRPr lang="tr-TR"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latin typeface="Times New Roman" panose="02020603050405020304" pitchFamily="18" charset="0"/>
                <a:ea typeface="Times New Roman" panose="02020603050405020304" pitchFamily="18" charset="0"/>
              </a:rPr>
              <a:t> </a:t>
            </a:r>
            <a:endParaRPr lang="tr-TR" sz="1400" dirty="0">
              <a:latin typeface="Times New Roman" panose="02020603050405020304" pitchFamily="18" charset="0"/>
              <a:ea typeface="Times New Roman" panose="02020603050405020304" pitchFamily="18" charset="0"/>
            </a:endParaRPr>
          </a:p>
          <a:p>
            <a:pPr>
              <a:spcAft>
                <a:spcPts val="0"/>
              </a:spcAft>
            </a:pPr>
            <a:r>
              <a:rPr lang="en-GB" sz="1400" dirty="0">
                <a:solidFill>
                  <a:srgbClr val="000000"/>
                </a:solidFill>
                <a:latin typeface="Times New Roman" panose="02020603050405020304" pitchFamily="18" charset="0"/>
                <a:ea typeface="Times New Roman" panose="02020603050405020304" pitchFamily="18" charset="0"/>
              </a:rPr>
              <a:t>A) I </a:t>
            </a:r>
            <a:r>
              <a:rPr lang="en-GB" sz="1400" dirty="0" err="1">
                <a:solidFill>
                  <a:srgbClr val="000000"/>
                </a:solidFill>
                <a:latin typeface="Times New Roman" panose="02020603050405020304" pitchFamily="18" charset="0"/>
                <a:ea typeface="Times New Roman" panose="02020603050405020304" pitchFamily="18" charset="0"/>
              </a:rPr>
              <a:t>ve</a:t>
            </a:r>
            <a:r>
              <a:rPr lang="en-GB" sz="1400" dirty="0">
                <a:solidFill>
                  <a:srgbClr val="000000"/>
                </a:solidFill>
                <a:latin typeface="Times New Roman" panose="02020603050405020304" pitchFamily="18" charset="0"/>
                <a:ea typeface="Times New Roman" panose="02020603050405020304" pitchFamily="18" charset="0"/>
              </a:rPr>
              <a:t> </a:t>
            </a:r>
            <a:r>
              <a:rPr lang="en-GB" sz="1400" dirty="0" smtClean="0">
                <a:solidFill>
                  <a:srgbClr val="000000"/>
                </a:solidFill>
                <a:latin typeface="Times New Roman" panose="02020603050405020304" pitchFamily="18" charset="0"/>
                <a:ea typeface="Times New Roman" panose="02020603050405020304" pitchFamily="18" charset="0"/>
              </a:rPr>
              <a:t>II</a:t>
            </a:r>
            <a:r>
              <a:rPr lang="tr-TR" sz="1400" dirty="0" smtClean="0">
                <a:solidFill>
                  <a:srgbClr val="000000"/>
                </a:solidFill>
                <a:latin typeface="Times New Roman" panose="02020603050405020304" pitchFamily="18" charset="0"/>
                <a:ea typeface="Times New Roman" panose="02020603050405020304" pitchFamily="18" charset="0"/>
              </a:rPr>
              <a:t>	    </a:t>
            </a:r>
            <a:r>
              <a:rPr lang="en-GB" sz="1400" dirty="0" smtClean="0">
                <a:solidFill>
                  <a:srgbClr val="000000"/>
                </a:solidFill>
                <a:latin typeface="Times New Roman" panose="02020603050405020304" pitchFamily="18" charset="0"/>
                <a:ea typeface="Times New Roman" panose="02020603050405020304" pitchFamily="18" charset="0"/>
              </a:rPr>
              <a:t>B</a:t>
            </a:r>
            <a:r>
              <a:rPr lang="en-GB" sz="1400" dirty="0">
                <a:solidFill>
                  <a:srgbClr val="000000"/>
                </a:solidFill>
                <a:latin typeface="Times New Roman" panose="02020603050405020304" pitchFamily="18" charset="0"/>
                <a:ea typeface="Times New Roman" panose="02020603050405020304" pitchFamily="18" charset="0"/>
              </a:rPr>
              <a:t>) I </a:t>
            </a:r>
            <a:r>
              <a:rPr lang="en-GB" sz="1400" dirty="0" err="1">
                <a:solidFill>
                  <a:srgbClr val="000000"/>
                </a:solidFill>
                <a:latin typeface="Times New Roman" panose="02020603050405020304" pitchFamily="18" charset="0"/>
                <a:ea typeface="Times New Roman" panose="02020603050405020304" pitchFamily="18" charset="0"/>
              </a:rPr>
              <a:t>ve</a:t>
            </a:r>
            <a:r>
              <a:rPr lang="en-GB" sz="1400" dirty="0">
                <a:solidFill>
                  <a:srgbClr val="000000"/>
                </a:solidFill>
                <a:latin typeface="Times New Roman" panose="02020603050405020304" pitchFamily="18" charset="0"/>
                <a:ea typeface="Times New Roman" panose="02020603050405020304" pitchFamily="18" charset="0"/>
              </a:rPr>
              <a:t> </a:t>
            </a:r>
            <a:r>
              <a:rPr lang="en-GB" sz="1400" dirty="0" smtClean="0">
                <a:solidFill>
                  <a:srgbClr val="000000"/>
                </a:solidFill>
                <a:latin typeface="Times New Roman" panose="02020603050405020304" pitchFamily="18" charset="0"/>
                <a:ea typeface="Times New Roman" panose="02020603050405020304" pitchFamily="18" charset="0"/>
              </a:rPr>
              <a:t>III</a:t>
            </a:r>
            <a:r>
              <a:rPr lang="tr-TR" sz="1400" dirty="0" smtClean="0">
                <a:solidFill>
                  <a:srgbClr val="000000"/>
                </a:solidFill>
                <a:latin typeface="Times New Roman" panose="02020603050405020304" pitchFamily="18" charset="0"/>
                <a:ea typeface="Times New Roman" panose="02020603050405020304" pitchFamily="18" charset="0"/>
              </a:rPr>
              <a:t>            </a:t>
            </a:r>
            <a:r>
              <a:rPr lang="en-GB" sz="1400" dirty="0" smtClean="0">
                <a:solidFill>
                  <a:srgbClr val="000000"/>
                </a:solidFill>
                <a:latin typeface="Times New Roman" panose="02020603050405020304" pitchFamily="18" charset="0"/>
                <a:ea typeface="Times New Roman" panose="02020603050405020304" pitchFamily="18" charset="0"/>
              </a:rPr>
              <a:t>C)II </a:t>
            </a:r>
            <a:r>
              <a:rPr lang="en-GB" sz="1400" dirty="0" err="1">
                <a:solidFill>
                  <a:srgbClr val="000000"/>
                </a:solidFill>
                <a:latin typeface="Times New Roman" panose="02020603050405020304" pitchFamily="18" charset="0"/>
                <a:ea typeface="Times New Roman" panose="02020603050405020304" pitchFamily="18" charset="0"/>
              </a:rPr>
              <a:t>ve</a:t>
            </a:r>
            <a:r>
              <a:rPr lang="en-GB" sz="1400" dirty="0">
                <a:solidFill>
                  <a:srgbClr val="000000"/>
                </a:solidFill>
                <a:latin typeface="Times New Roman" panose="02020603050405020304" pitchFamily="18" charset="0"/>
                <a:ea typeface="Times New Roman" panose="02020603050405020304" pitchFamily="18" charset="0"/>
              </a:rPr>
              <a:t> IV	</a:t>
            </a:r>
            <a:r>
              <a:rPr lang="tr-TR" sz="1400" dirty="0" smtClean="0">
                <a:solidFill>
                  <a:srgbClr val="000000"/>
                </a:solidFill>
                <a:latin typeface="Times New Roman" panose="02020603050405020304" pitchFamily="18" charset="0"/>
                <a:ea typeface="Times New Roman" panose="02020603050405020304" pitchFamily="18" charset="0"/>
              </a:rPr>
              <a:t>           </a:t>
            </a:r>
            <a:r>
              <a:rPr lang="en-GB" sz="1400" dirty="0" smtClean="0">
                <a:solidFill>
                  <a:srgbClr val="000000"/>
                </a:solidFill>
                <a:latin typeface="Times New Roman" panose="02020603050405020304" pitchFamily="18" charset="0"/>
                <a:ea typeface="Times New Roman" panose="02020603050405020304" pitchFamily="18" charset="0"/>
              </a:rPr>
              <a:t>D</a:t>
            </a:r>
            <a:r>
              <a:rPr lang="en-GB" sz="1400" dirty="0">
                <a:solidFill>
                  <a:srgbClr val="000000"/>
                </a:solidFill>
                <a:latin typeface="Times New Roman" panose="02020603050405020304" pitchFamily="18" charset="0"/>
                <a:ea typeface="Times New Roman" panose="02020603050405020304" pitchFamily="18" charset="0"/>
              </a:rPr>
              <a:t>) III </a:t>
            </a:r>
            <a:r>
              <a:rPr lang="en-GB" sz="1400" dirty="0" err="1">
                <a:solidFill>
                  <a:srgbClr val="000000"/>
                </a:solidFill>
                <a:latin typeface="Times New Roman" panose="02020603050405020304" pitchFamily="18" charset="0"/>
                <a:ea typeface="Times New Roman" panose="02020603050405020304" pitchFamily="18" charset="0"/>
              </a:rPr>
              <a:t>ve</a:t>
            </a:r>
            <a:r>
              <a:rPr lang="en-GB" sz="1400" dirty="0">
                <a:solidFill>
                  <a:srgbClr val="000000"/>
                </a:solidFill>
                <a:latin typeface="Times New Roman" panose="02020603050405020304" pitchFamily="18" charset="0"/>
                <a:ea typeface="Times New Roman" panose="02020603050405020304" pitchFamily="18" charset="0"/>
              </a:rPr>
              <a:t> IV </a:t>
            </a:r>
            <a:r>
              <a:rPr lang="tr-TR" sz="1400" dirty="0" smtClean="0">
                <a:solidFill>
                  <a:srgbClr val="000000"/>
                </a:solidFill>
                <a:latin typeface="Times New Roman" panose="02020603050405020304" pitchFamily="18" charset="0"/>
                <a:ea typeface="Times New Roman" panose="02020603050405020304" pitchFamily="18" charset="0"/>
              </a:rPr>
              <a:t>             </a:t>
            </a:r>
            <a:r>
              <a:rPr lang="en-GB" sz="1400" dirty="0" smtClean="0">
                <a:solidFill>
                  <a:srgbClr val="000000"/>
                </a:solidFill>
                <a:latin typeface="Times New Roman" panose="02020603050405020304" pitchFamily="18" charset="0"/>
                <a:ea typeface="Times New Roman" panose="02020603050405020304" pitchFamily="18" charset="0"/>
              </a:rPr>
              <a:t>E</a:t>
            </a:r>
            <a:r>
              <a:rPr lang="en-GB" sz="1400" dirty="0">
                <a:solidFill>
                  <a:srgbClr val="000000"/>
                </a:solidFill>
                <a:latin typeface="Times New Roman" panose="02020603050405020304" pitchFamily="18" charset="0"/>
                <a:ea typeface="Times New Roman" panose="02020603050405020304" pitchFamily="18" charset="0"/>
              </a:rPr>
              <a:t>) I </a:t>
            </a:r>
            <a:r>
              <a:rPr lang="en-GB" sz="1400" dirty="0" err="1">
                <a:solidFill>
                  <a:srgbClr val="000000"/>
                </a:solidFill>
                <a:latin typeface="Times New Roman" panose="02020603050405020304" pitchFamily="18" charset="0"/>
                <a:ea typeface="Times New Roman" panose="02020603050405020304" pitchFamily="18" charset="0"/>
              </a:rPr>
              <a:t>ve</a:t>
            </a:r>
            <a:r>
              <a:rPr lang="en-GB" sz="1400" dirty="0">
                <a:solidFill>
                  <a:srgbClr val="000000"/>
                </a:solidFill>
                <a:latin typeface="Times New Roman" panose="02020603050405020304" pitchFamily="18" charset="0"/>
                <a:ea typeface="Times New Roman" panose="02020603050405020304" pitchFamily="18" charset="0"/>
              </a:rPr>
              <a:t> IV</a:t>
            </a:r>
            <a:endParaRPr lang="tr-TR" sz="1400" dirty="0">
              <a:effectLst/>
              <a:latin typeface="Times New Roman" panose="02020603050405020304" pitchFamily="18" charset="0"/>
              <a:ea typeface="Times New Roman" panose="02020603050405020304" pitchFamily="18" charset="0"/>
            </a:endParaRPr>
          </a:p>
        </p:txBody>
      </p:sp>
      <p:sp>
        <p:nvSpPr>
          <p:cNvPr id="7" name="Dikdörtgen 6"/>
          <p:cNvSpPr/>
          <p:nvPr/>
        </p:nvSpPr>
        <p:spPr>
          <a:xfrm>
            <a:off x="756744" y="4468187"/>
            <a:ext cx="10405242" cy="809837"/>
          </a:xfrm>
          <a:prstGeom prst="rect">
            <a:avLst/>
          </a:prstGeom>
        </p:spPr>
        <p:txBody>
          <a:bodyPr wrap="square">
            <a:spAutoFit/>
          </a:bodyPr>
          <a:lstStyle/>
          <a:p>
            <a:pPr algn="just">
              <a:lnSpc>
                <a:spcPct val="111000"/>
              </a:lnSpc>
              <a:spcAft>
                <a:spcPts val="0"/>
              </a:spcAft>
            </a:pPr>
            <a:r>
              <a:rPr lang="tr-TR" sz="1400" dirty="0">
                <a:solidFill>
                  <a:srgbClr val="FF0000"/>
                </a:solidFill>
                <a:latin typeface="Times New Roman" panose="02020603050405020304" pitchFamily="18" charset="0"/>
                <a:ea typeface="Times New Roman" panose="02020603050405020304" pitchFamily="18" charset="0"/>
              </a:rPr>
              <a:t>9</a:t>
            </a:r>
            <a:r>
              <a:rPr lang="tr-TR" sz="1400" dirty="0" smtClean="0">
                <a:solidFill>
                  <a:srgbClr val="FF0000"/>
                </a:solidFill>
                <a:latin typeface="Times New Roman" panose="02020603050405020304" pitchFamily="18" charset="0"/>
                <a:ea typeface="Times New Roman" panose="02020603050405020304" pitchFamily="18" charset="0"/>
              </a:rPr>
              <a:t>. </a:t>
            </a:r>
            <a:r>
              <a:rPr lang="tr-TR" sz="1400" dirty="0">
                <a:solidFill>
                  <a:srgbClr val="000000"/>
                </a:solidFill>
                <a:latin typeface="Times New Roman" panose="02020603050405020304" pitchFamily="18" charset="0"/>
                <a:ea typeface="Times New Roman" panose="02020603050405020304" pitchFamily="18" charset="0"/>
              </a:rPr>
              <a:t>“</a:t>
            </a:r>
            <a:r>
              <a:rPr lang="tr-TR" sz="1400" dirty="0">
                <a:latin typeface="Times New Roman" panose="02020603050405020304" pitchFamily="18" charset="0"/>
                <a:ea typeface="Times New Roman" panose="02020603050405020304" pitchFamily="18" charset="0"/>
              </a:rPr>
              <a:t>9 dilim pizzayı 4 çocuk eşit olarak paylaşmak istiyor. Her bir çocuğa ne kadar pizza düşer?” </a:t>
            </a:r>
            <a:r>
              <a:rPr lang="tr-TR" sz="1400" dirty="0">
                <a:solidFill>
                  <a:srgbClr val="000000"/>
                </a:solidFill>
                <a:latin typeface="Times New Roman" panose="02020603050405020304" pitchFamily="18" charset="0"/>
                <a:ea typeface="Times New Roman" panose="02020603050405020304" pitchFamily="18" charset="0"/>
              </a:rPr>
              <a:t>etkinliğini yapan bir öğretmen kesirlerin anlamlarından hangisini vermeye çalışıyor olabilir?</a:t>
            </a:r>
            <a:endParaRPr lang="tr-TR" sz="1400" dirty="0">
              <a:latin typeface="Times New Roman" panose="02020603050405020304" pitchFamily="18" charset="0"/>
              <a:ea typeface="Times New Roman" panose="02020603050405020304" pitchFamily="18" charset="0"/>
            </a:endParaRPr>
          </a:p>
          <a:p>
            <a:pPr algn="just">
              <a:lnSpc>
                <a:spcPct val="111000"/>
              </a:lnSpc>
              <a:spcAft>
                <a:spcPts val="0"/>
              </a:spcAft>
            </a:pPr>
            <a:r>
              <a:rPr lang="tr-TR" sz="1400" dirty="0">
                <a:solidFill>
                  <a:srgbClr val="000000"/>
                </a:solidFill>
                <a:latin typeface="Times New Roman" panose="02020603050405020304" pitchFamily="18" charset="0"/>
                <a:ea typeface="Times New Roman" panose="02020603050405020304" pitchFamily="18" charset="0"/>
              </a:rPr>
              <a:t>A) </a:t>
            </a:r>
            <a:r>
              <a:rPr lang="tr-TR" sz="1400" dirty="0" smtClean="0">
                <a:solidFill>
                  <a:srgbClr val="000000"/>
                </a:solidFill>
                <a:latin typeface="Times New Roman" panose="02020603050405020304" pitchFamily="18" charset="0"/>
                <a:ea typeface="Times New Roman" panose="02020603050405020304" pitchFamily="18" charset="0"/>
              </a:rPr>
              <a:t>Parça-bütün       B</a:t>
            </a:r>
            <a:r>
              <a:rPr lang="tr-TR" sz="1400" dirty="0">
                <a:solidFill>
                  <a:srgbClr val="000000"/>
                </a:solidFill>
                <a:latin typeface="Times New Roman" panose="02020603050405020304" pitchFamily="18" charset="0"/>
                <a:ea typeface="Times New Roman" panose="02020603050405020304" pitchFamily="18" charset="0"/>
              </a:rPr>
              <a:t>) </a:t>
            </a:r>
            <a:r>
              <a:rPr lang="tr-TR" sz="1400" dirty="0" smtClean="0">
                <a:solidFill>
                  <a:srgbClr val="000000"/>
                </a:solidFill>
                <a:latin typeface="Times New Roman" panose="02020603050405020304" pitchFamily="18" charset="0"/>
                <a:ea typeface="Times New Roman" panose="02020603050405020304" pitchFamily="18" charset="0"/>
              </a:rPr>
              <a:t>Ölçme	C</a:t>
            </a:r>
            <a:r>
              <a:rPr lang="tr-TR" sz="1400" dirty="0">
                <a:solidFill>
                  <a:srgbClr val="000000"/>
                </a:solidFill>
                <a:latin typeface="Times New Roman" panose="02020603050405020304" pitchFamily="18" charset="0"/>
                <a:ea typeface="Times New Roman" panose="02020603050405020304" pitchFamily="18" charset="0"/>
              </a:rPr>
              <a:t>) Bölme	</a:t>
            </a:r>
            <a:r>
              <a:rPr lang="tr-TR" sz="1400" dirty="0" smtClean="0">
                <a:solidFill>
                  <a:srgbClr val="000000"/>
                </a:solidFill>
                <a:latin typeface="Times New Roman" panose="02020603050405020304" pitchFamily="18" charset="0"/>
                <a:ea typeface="Times New Roman" panose="02020603050405020304" pitchFamily="18" charset="0"/>
              </a:rPr>
              <a:t>     D</a:t>
            </a:r>
            <a:r>
              <a:rPr lang="tr-TR" sz="1400" dirty="0">
                <a:solidFill>
                  <a:srgbClr val="000000"/>
                </a:solidFill>
                <a:latin typeface="Times New Roman" panose="02020603050405020304" pitchFamily="18" charset="0"/>
                <a:ea typeface="Times New Roman" panose="02020603050405020304" pitchFamily="18" charset="0"/>
              </a:rPr>
              <a:t>) </a:t>
            </a:r>
            <a:r>
              <a:rPr lang="tr-TR" sz="1400" dirty="0" smtClean="0">
                <a:solidFill>
                  <a:srgbClr val="000000"/>
                </a:solidFill>
                <a:latin typeface="Times New Roman" panose="02020603050405020304" pitchFamily="18" charset="0"/>
                <a:ea typeface="Times New Roman" panose="02020603050405020304" pitchFamily="18" charset="0"/>
              </a:rPr>
              <a:t>Oran        E</a:t>
            </a:r>
            <a:r>
              <a:rPr lang="tr-TR" sz="1400" dirty="0">
                <a:solidFill>
                  <a:srgbClr val="000000"/>
                </a:solidFill>
                <a:latin typeface="Times New Roman" panose="02020603050405020304" pitchFamily="18" charset="0"/>
                <a:ea typeface="Times New Roman" panose="02020603050405020304" pitchFamily="18" charset="0"/>
              </a:rPr>
              <a:t>) İşlemci</a:t>
            </a:r>
            <a:endParaRPr lang="tr-TR" sz="1400" dirty="0">
              <a:effectLst/>
              <a:latin typeface="Times New Roman" panose="02020603050405020304" pitchFamily="18" charset="0"/>
              <a:ea typeface="Times New Roman" panose="02020603050405020304" pitchFamily="18" charset="0"/>
            </a:endParaRPr>
          </a:p>
        </p:txBody>
      </p:sp>
      <p:sp>
        <p:nvSpPr>
          <p:cNvPr id="8" name="Dikdörtgen 7"/>
          <p:cNvSpPr/>
          <p:nvPr/>
        </p:nvSpPr>
        <p:spPr>
          <a:xfrm>
            <a:off x="716016" y="5427996"/>
            <a:ext cx="10597056" cy="809837"/>
          </a:xfrm>
          <a:prstGeom prst="rect">
            <a:avLst/>
          </a:prstGeom>
        </p:spPr>
        <p:txBody>
          <a:bodyPr wrap="square">
            <a:spAutoFit/>
          </a:bodyPr>
          <a:lstStyle/>
          <a:p>
            <a:pPr algn="just">
              <a:lnSpc>
                <a:spcPct val="111000"/>
              </a:lnSpc>
              <a:spcAft>
                <a:spcPts val="0"/>
              </a:spcAft>
            </a:pPr>
            <a:r>
              <a:rPr lang="tr-TR" sz="1400" dirty="0" smtClean="0">
                <a:solidFill>
                  <a:srgbClr val="FF0000"/>
                </a:solidFill>
                <a:latin typeface="Times New Roman" panose="02020603050405020304" pitchFamily="18" charset="0"/>
                <a:ea typeface="Times New Roman" panose="02020603050405020304" pitchFamily="18" charset="0"/>
              </a:rPr>
              <a:t>10.</a:t>
            </a:r>
            <a:r>
              <a:rPr lang="tr-TR" sz="1400" dirty="0" smtClean="0">
                <a:latin typeface="Times New Roman" panose="02020603050405020304" pitchFamily="18" charset="0"/>
                <a:ea typeface="Times New Roman" panose="02020603050405020304" pitchFamily="18" charset="0"/>
              </a:rPr>
              <a:t> </a:t>
            </a:r>
            <a:r>
              <a:rPr lang="tr-TR" sz="1400" dirty="0">
                <a:latin typeface="Times New Roman" panose="02020603050405020304" pitchFamily="18" charset="0"/>
                <a:ea typeface="Times New Roman" panose="02020603050405020304" pitchFamily="18" charset="0"/>
              </a:rPr>
              <a:t>“Annesi Eda’ya bir elmanın yarısını, </a:t>
            </a:r>
            <a:r>
              <a:rPr lang="tr-TR" sz="1400" dirty="0" err="1">
                <a:latin typeface="Times New Roman" panose="02020603050405020304" pitchFamily="18" charset="0"/>
                <a:ea typeface="Times New Roman" panose="02020603050405020304" pitchFamily="18" charset="0"/>
              </a:rPr>
              <a:t>Dila’ya</a:t>
            </a:r>
            <a:r>
              <a:rPr lang="tr-TR" sz="1400" dirty="0">
                <a:latin typeface="Times New Roman" panose="02020603050405020304" pitchFamily="18" charset="0"/>
                <a:ea typeface="Times New Roman" panose="02020603050405020304" pitchFamily="18" charset="0"/>
              </a:rPr>
              <a:t> ise bir elmanın iki çeyreğini vermiştir.” örneğini veren bir öğretmen, aşağıdaki hangi kesir kavramının öğretimi üzerinde çalışıyor olabilir?</a:t>
            </a:r>
          </a:p>
          <a:p>
            <a:pPr>
              <a:lnSpc>
                <a:spcPct val="111000"/>
              </a:lnSpc>
              <a:spcAft>
                <a:spcPts val="0"/>
              </a:spcAft>
            </a:pPr>
            <a:r>
              <a:rPr lang="tr-TR" sz="1400" dirty="0">
                <a:latin typeface="Times New Roman" panose="02020603050405020304" pitchFamily="18" charset="0"/>
                <a:ea typeface="Times New Roman" panose="02020603050405020304" pitchFamily="18" charset="0"/>
              </a:rPr>
              <a:t>A) Bütün </a:t>
            </a:r>
            <a:r>
              <a:rPr lang="tr-TR" sz="1400" dirty="0" smtClean="0">
                <a:latin typeface="Times New Roman" panose="02020603050405020304" pitchFamily="18" charset="0"/>
                <a:ea typeface="Times New Roman" panose="02020603050405020304" pitchFamily="18" charset="0"/>
              </a:rPr>
              <a:t>	B</a:t>
            </a:r>
            <a:r>
              <a:rPr lang="tr-TR" sz="1400" dirty="0">
                <a:latin typeface="Times New Roman" panose="02020603050405020304" pitchFamily="18" charset="0"/>
                <a:ea typeface="Times New Roman" panose="02020603050405020304" pitchFamily="18" charset="0"/>
              </a:rPr>
              <a:t>) Yarım </a:t>
            </a:r>
            <a:r>
              <a:rPr lang="tr-TR" sz="1400" dirty="0" smtClean="0">
                <a:latin typeface="Times New Roman" panose="02020603050405020304" pitchFamily="18" charset="0"/>
                <a:ea typeface="Times New Roman" panose="02020603050405020304" pitchFamily="18" charset="0"/>
              </a:rPr>
              <a:t>	C</a:t>
            </a:r>
            <a:r>
              <a:rPr lang="tr-TR" sz="1400" dirty="0">
                <a:latin typeface="Times New Roman" panose="02020603050405020304" pitchFamily="18" charset="0"/>
                <a:ea typeface="Times New Roman" panose="02020603050405020304" pitchFamily="18" charset="0"/>
              </a:rPr>
              <a:t>) Çeyrek </a:t>
            </a:r>
            <a:r>
              <a:rPr lang="tr-TR" sz="1400" dirty="0" smtClean="0">
                <a:latin typeface="Times New Roman" panose="02020603050405020304" pitchFamily="18" charset="0"/>
                <a:ea typeface="Times New Roman" panose="02020603050405020304" pitchFamily="18" charset="0"/>
              </a:rPr>
              <a:t>	D</a:t>
            </a:r>
            <a:r>
              <a:rPr lang="tr-TR" sz="1400" dirty="0">
                <a:latin typeface="Times New Roman" panose="02020603050405020304" pitchFamily="18" charset="0"/>
                <a:ea typeface="Times New Roman" panose="02020603050405020304" pitchFamily="18" charset="0"/>
              </a:rPr>
              <a:t>) Tam </a:t>
            </a:r>
            <a:r>
              <a:rPr lang="tr-TR" sz="1400" dirty="0" smtClean="0">
                <a:latin typeface="Times New Roman" panose="02020603050405020304" pitchFamily="18" charset="0"/>
                <a:ea typeface="Times New Roman" panose="02020603050405020304" pitchFamily="18" charset="0"/>
              </a:rPr>
              <a:t>	</a:t>
            </a:r>
            <a:r>
              <a:rPr lang="tr-TR" sz="1400" dirty="0" smtClean="0">
                <a:solidFill>
                  <a:srgbClr val="000000"/>
                </a:solidFill>
                <a:latin typeface="Times New Roman" panose="02020603050405020304" pitchFamily="18" charset="0"/>
                <a:ea typeface="Times New Roman" panose="02020603050405020304" pitchFamily="18" charset="0"/>
              </a:rPr>
              <a:t>E</a:t>
            </a:r>
            <a:r>
              <a:rPr lang="tr-TR" sz="1400" dirty="0">
                <a:solidFill>
                  <a:srgbClr val="000000"/>
                </a:solidFill>
                <a:latin typeface="Times New Roman" panose="02020603050405020304" pitchFamily="18" charset="0"/>
                <a:ea typeface="Times New Roman" panose="02020603050405020304" pitchFamily="18" charset="0"/>
              </a:rPr>
              <a:t>) Hepsi</a:t>
            </a:r>
            <a:endParaRPr lang="tr-T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0197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29</a:t>
            </a:fld>
            <a:endParaRPr lang="zh-CN" altLang="en-US" dirty="0"/>
          </a:p>
        </p:txBody>
      </p:sp>
      <p:sp>
        <p:nvSpPr>
          <p:cNvPr id="3" name="Dikdörtgen 2"/>
          <p:cNvSpPr/>
          <p:nvPr/>
        </p:nvSpPr>
        <p:spPr>
          <a:xfrm>
            <a:off x="996840" y="154293"/>
            <a:ext cx="10499835" cy="400110"/>
          </a:xfrm>
          <a:prstGeom prst="rect">
            <a:avLst/>
          </a:prstGeom>
        </p:spPr>
        <p:txBody>
          <a:bodyPr wrap="square">
            <a:spAutoFit/>
          </a:bodyPr>
          <a:lstStyle/>
          <a:p>
            <a:pPr algn="ctr"/>
            <a:r>
              <a:rPr lang="tr-TR" sz="2000" b="1" dirty="0" smtClean="0">
                <a:solidFill>
                  <a:srgbClr val="FF0000"/>
                </a:solidFill>
                <a:latin typeface="Times New Roman" pitchFamily="18" charset="0"/>
                <a:cs typeface="Times New Roman" pitchFamily="18" charset="0"/>
              </a:rPr>
              <a:t>15. </a:t>
            </a:r>
            <a:r>
              <a:rPr lang="tr-TR" sz="2000" b="1" dirty="0">
                <a:solidFill>
                  <a:srgbClr val="FF0000"/>
                </a:solidFill>
                <a:latin typeface="Times New Roman" pitchFamily="18" charset="0"/>
                <a:cs typeface="Times New Roman" pitchFamily="18" charset="0"/>
              </a:rPr>
              <a:t>Kaynakça</a:t>
            </a:r>
            <a:endParaRPr lang="tr-TR" sz="2000" dirty="0">
              <a:solidFill>
                <a:srgbClr val="FF0000"/>
              </a:solidFill>
              <a:latin typeface="Times New Roman" pitchFamily="18" charset="0"/>
              <a:cs typeface="Times New Roman" pitchFamily="18" charset="0"/>
            </a:endParaRPr>
          </a:p>
        </p:txBody>
      </p:sp>
      <p:sp>
        <p:nvSpPr>
          <p:cNvPr id="5" name="Dikdörtgen 4"/>
          <p:cNvSpPr/>
          <p:nvPr/>
        </p:nvSpPr>
        <p:spPr>
          <a:xfrm>
            <a:off x="840828" y="686614"/>
            <a:ext cx="10951778" cy="5874493"/>
          </a:xfrm>
          <a:prstGeom prst="rect">
            <a:avLst/>
          </a:prstGeom>
        </p:spPr>
        <p:txBody>
          <a:bodyPr wrap="square">
            <a:spAutoFit/>
          </a:bodyPr>
          <a:lstStyle/>
          <a:p>
            <a:pPr marL="270510" indent="-270510" algn="just">
              <a:lnSpc>
                <a:spcPct val="1110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Alacacı, C. (2012). </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Öğrencilerin kesirler konusundaki kavram yanılgıları “Matematiksel zorluklar ve çözüm önerileri”. </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(Editörler: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Bingölbali</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E ve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Özmantar</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M. F.) Ankara: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Pegem</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 Yayıncılık.</a:t>
            </a:r>
          </a:p>
          <a:p>
            <a:pPr marL="270510" indent="-270510" algn="just">
              <a:lnSpc>
                <a:spcPct val="1110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Altıparmak, K. &amp; Özüdoğru, M. (2015). Hata ve kavram yanılgısı: Kesir ve parça bütün ilişkisi. </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International </a:t>
            </a:r>
            <a:r>
              <a:rPr lang="tr-TR" sz="1200" i="1" dirty="0" err="1">
                <a:latin typeface="Times New Roman" panose="02020603050405020304" pitchFamily="18" charset="0"/>
                <a:ea typeface="Times New Roman" panose="02020603050405020304" pitchFamily="18" charset="0"/>
                <a:cs typeface="Times New Roman" panose="02020603050405020304" pitchFamily="18" charset="0"/>
              </a:rPr>
              <a:t>Journal</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 of Human </a:t>
            </a:r>
            <a:r>
              <a:rPr lang="tr-TR" sz="1200" i="1" dirty="0" err="1">
                <a:latin typeface="Times New Roman" panose="02020603050405020304" pitchFamily="18" charset="0"/>
                <a:ea typeface="Times New Roman" panose="02020603050405020304" pitchFamily="18" charset="0"/>
                <a:cs typeface="Times New Roman" panose="02020603050405020304" pitchFamily="18" charset="0"/>
              </a:rPr>
              <a:t>Sciences</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12</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(2), 1465-1483.</a:t>
            </a:r>
          </a:p>
          <a:p>
            <a:pPr marL="270510" indent="-270510" algn="just">
              <a:lnSpc>
                <a:spcPct val="1110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Altıparmak, K. &amp; Palabıyık, E. (2017). 4. ve 5. Sınıf öğrencilerinin ondalık gösterim konusundaki kavram yanılgılarının ve hatalarının tespiti ve analizi. </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Anemon Muş Alparslan Üniversitesi Sosyal Bilimler Dergisi</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5(2), 447-470.</a:t>
            </a:r>
          </a:p>
          <a:p>
            <a:pPr marL="270510" indent="-270510" algn="just">
              <a:lnSpc>
                <a:spcPct val="111000"/>
              </a:lnSpc>
              <a:spcAft>
                <a:spcPts val="0"/>
              </a:spcAft>
            </a:pP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Altun</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M. (2018). </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İlkokullarda matematik öğretimi</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Bursa: Aktüel yayın dağıtım.</a:t>
            </a:r>
          </a:p>
          <a:p>
            <a:pPr marL="270510" indent="-270510" algn="just">
              <a:lnSpc>
                <a:spcPct val="111000"/>
              </a:lnSpc>
              <a:spcAft>
                <a:spcPts val="0"/>
              </a:spcAft>
            </a:pP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Arnaodin</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M. &amp;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Mintzes</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J. (1985)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Students</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alternative</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conceptions</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of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the</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human</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circulatory</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system</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crossage</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study</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200" i="1" dirty="0" err="1">
                <a:latin typeface="Times New Roman" panose="02020603050405020304" pitchFamily="18" charset="0"/>
                <a:ea typeface="Times New Roman" panose="02020603050405020304" pitchFamily="18" charset="0"/>
                <a:cs typeface="Times New Roman" panose="02020603050405020304" pitchFamily="18" charset="0"/>
              </a:rPr>
              <a:t>Science</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 </a:t>
            </a:r>
            <a:r>
              <a:rPr lang="tr-TR" sz="1200" i="1" dirty="0" err="1">
                <a:latin typeface="Times New Roman" panose="02020603050405020304" pitchFamily="18" charset="0"/>
                <a:ea typeface="Times New Roman" panose="02020603050405020304" pitchFamily="18" charset="0"/>
                <a:cs typeface="Times New Roman" panose="02020603050405020304" pitchFamily="18" charset="0"/>
              </a:rPr>
              <a:t>Education</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 69</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(5), 721-733.</a:t>
            </a:r>
          </a:p>
          <a:p>
            <a:pPr marL="270510" indent="-270510" algn="just">
              <a:lnSpc>
                <a:spcPct val="1110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Baykul, Y. (2009). </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İlköğretimde matematik öğretimi. </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Ankara: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Pegem</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Akademi Yayınları.</a:t>
            </a:r>
          </a:p>
          <a:p>
            <a:pPr marL="270510" indent="-270510" algn="just">
              <a:lnSpc>
                <a:spcPct val="1110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Biber, Ç., Tuna, A. &amp; Aktaş, O. (2013). Öğrencilerin kesirler konusundaki kavram yanılgıları ve bu yanılgıların kesir problemleri çözümlerine etkisi. </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Trakya Üniversitesi Eğitim Fakültesi Dergisi.</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3(2), 152-162.</a:t>
            </a:r>
          </a:p>
          <a:p>
            <a:pPr marL="270510" indent="-270510" algn="just">
              <a:lnSpc>
                <a:spcPct val="1110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Ersoy, Y. &amp; Ardahan, H. (2003</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İlköğretim Okullarında Kesirlerin Öğretimi-II Tanıya Yönelik Etkinlikler Düzenleme. </a:t>
            </a:r>
            <a:r>
              <a:rPr lang="tr-TR" sz="12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http://www.matder.org.tr/ilkogretim-okullarinda-kesirlerin-ogretimi-ii-taniya-yonelik-etkinlikler-duzenleme/</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adresinden 07.07.2020 tarihinde indirilmiştir.</a:t>
            </a:r>
          </a:p>
          <a:p>
            <a:pPr marL="270510" indent="-270510" algn="just">
              <a:lnSpc>
                <a:spcPct val="1110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MEB, (2018). İlkokulda Matematik Dersi Programı (1. 2, 3 ve 4. sınıflar). Ankara: Milli Eğitim Bakanlığı.</a:t>
            </a:r>
          </a:p>
          <a:p>
            <a:pPr marL="270510" indent="-270510" algn="just">
              <a:lnSpc>
                <a:spcPct val="1110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Olkun, S. &amp; Toluk Uçar, Z. (2018). </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Etkinlik temelli matematik öğretimi</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Ankara: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Vizetek</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yayınları.</a:t>
            </a:r>
          </a:p>
          <a:p>
            <a:pPr algn="just">
              <a:lnSpc>
                <a:spcPct val="111000"/>
              </a:lnSpc>
              <a:spcAft>
                <a:spcPts val="0"/>
              </a:spcAft>
            </a:pP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Pesen</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C. (2007). Öğrencilerin kesirlerle ilgili kavram yanılgıları. </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Eğitim ve Bilim</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23(143), 79-88.</a:t>
            </a:r>
          </a:p>
          <a:p>
            <a:pPr marL="270510" indent="-270510" algn="just">
              <a:lnSpc>
                <a:spcPct val="111000"/>
              </a:lnSpc>
              <a:spcAft>
                <a:spcPts val="0"/>
              </a:spcAft>
            </a:pP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Pesen</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C. (2008). Kesirlerin sayı doğrusu üzerindeki gösteriminde öğrencilerin öğrenme güçlükleri ve kavram yanılgıları. </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İnönü Üniversitesi Eğitim Fakültesi Dergisi</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9(15), 157–168.</a:t>
            </a:r>
          </a:p>
          <a:p>
            <a:pPr marL="270510" indent="-270510" algn="just">
              <a:lnSpc>
                <a:spcPct val="111000"/>
              </a:lnSpc>
              <a:spcAft>
                <a:spcPts val="0"/>
              </a:spcAft>
            </a:pP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Pesen</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C. (2020). </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İlkokulda matematik öğretimi (1.- 4. Sınıf).</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Ankara: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Pegem</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 Yayıncılık.</a:t>
            </a:r>
          </a:p>
          <a:p>
            <a:pPr marL="270510" indent="-270510" algn="just">
              <a:spcAft>
                <a:spcPts val="0"/>
              </a:spcAft>
            </a:pPr>
            <a:r>
              <a:rPr lang="tr-TR" sz="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Soylu, Y. (2008). Öğrencilerin kesirler konusundaki hata ve yanlış anlamaları ve sınıf öğretmen adaylarının tahmin edebilme becerileri. </a:t>
            </a:r>
            <a:r>
              <a:rPr lang="tr-TR" sz="1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Çağdaş Eğitim Dergisi</a:t>
            </a:r>
            <a:r>
              <a:rPr lang="tr-TR" sz="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33 (356), 31–39.</a:t>
            </a:r>
          </a:p>
          <a:p>
            <a:pPr marL="270510" indent="-270510" algn="just">
              <a:spcAft>
                <a:spcPts val="0"/>
              </a:spcAft>
            </a:pPr>
            <a:r>
              <a:rPr lang="tr-TR" sz="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Toluk, Z. (2002). İlkokul öğrencilerinin bölme işlemi ve rasyonel sayıları ilişkilendirme süreçleri. </a:t>
            </a:r>
            <a:r>
              <a:rPr lang="tr-TR" sz="1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Boğaziçi Üniversitesi Eğitim Dergisi, 19</a:t>
            </a:r>
            <a:r>
              <a:rPr lang="tr-TR" sz="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 81-101.</a:t>
            </a:r>
          </a:p>
          <a:p>
            <a:pPr marL="270510" indent="-270510" algn="just">
              <a:spcAft>
                <a:spcPts val="0"/>
              </a:spcAft>
            </a:pPr>
            <a:r>
              <a:rPr lang="tr-TR" sz="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Toptaş, V., Han, B. &amp; Akın, Y. (2017). Sınıf öğretmenlerinin kesirlerin farklı anlam ve modelleri konusunda görüşlerinin incelenmesi. </a:t>
            </a:r>
            <a:r>
              <a:rPr lang="tr-TR" sz="1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Sakarya Üniversitesi Eğitim Fakültesi Dergisi, </a:t>
            </a:r>
            <a:r>
              <a:rPr lang="tr-TR" sz="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(33), 49-67.</a:t>
            </a:r>
          </a:p>
          <a:p>
            <a:pPr marL="270510" indent="-270510" algn="just">
              <a:lnSpc>
                <a:spcPct val="1110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Tuna, A. &amp; Biber, A.Ç. (2019). </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Matematik öğretiminin temelleri: İlkokul. “Kesirlerin öğretimi”</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(Editörler: Kamuran tarım ve Güney Hacıömeroğlu), Ankara: Anı yayıncılık.</a:t>
            </a:r>
          </a:p>
          <a:p>
            <a:pPr marL="270510" indent="-270510" algn="just">
              <a:lnSpc>
                <a:spcPct val="1110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Van De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Walle</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J. A.,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Karp</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K. S., &amp; Bay-Williams, J. M. (2016). </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İlkokul ve ortaokul matematiği.</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(Çeviri Editörü: S. Durmuş), Ankara: Nobel Akademik Yayıncılık.</a:t>
            </a:r>
          </a:p>
          <a:p>
            <a:pPr marL="270510" indent="-270510" algn="just">
              <a:lnSpc>
                <a:spcPct val="111000"/>
              </a:lnSpc>
              <a:spcAft>
                <a:spcPts val="0"/>
              </a:spcAft>
            </a:pP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Witzel</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B.S. &amp;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Little</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M.E. (2018). </a:t>
            </a:r>
            <a:r>
              <a:rPr lang="tr-TR" sz="1200" i="1" dirty="0">
                <a:latin typeface="Times New Roman" panose="02020603050405020304" pitchFamily="18" charset="0"/>
                <a:ea typeface="Times New Roman" panose="02020603050405020304" pitchFamily="18" charset="0"/>
                <a:cs typeface="Times New Roman" panose="02020603050405020304" pitchFamily="18" charset="0"/>
              </a:rPr>
              <a:t>Zorlanan çocuklar için ilkokul matematik öğretimi</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(Çeviri Editörleri: M. F. </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Öçal</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ve Tuğrul Kar), Ankara: Anı yayıncılık.</a:t>
            </a:r>
          </a:p>
          <a:p>
            <a:pPr marL="270510" indent="-270510" algn="just">
              <a:spcAft>
                <a:spcPts val="0"/>
              </a:spcAft>
            </a:pPr>
            <a:r>
              <a:rPr lang="tr-TR" sz="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Yavuz Mumcu, H. (2015). 6- 8. sınıf öğrencilerinin ondalık kesirlerle ilgili sahip oldukları kavram yanılgıları ve nedenleri. </a:t>
            </a:r>
            <a:r>
              <a:rPr lang="tr-TR" sz="1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Dicle Üniversitesi Ziya Gökalp Eğitim Fakültesi Dergisi, </a:t>
            </a:r>
            <a:r>
              <a:rPr lang="tr-TR" sz="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24,  294-338.</a:t>
            </a:r>
          </a:p>
          <a:p>
            <a:pPr marL="270510" indent="-270510" algn="just">
              <a:spcAft>
                <a:spcPts val="0"/>
              </a:spcAft>
            </a:pPr>
            <a:r>
              <a:rPr lang="tr-TR" sz="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Yenilmez, K. &amp; Ev Çimen, E. (2019). </a:t>
            </a:r>
            <a:r>
              <a:rPr lang="tr-TR" sz="12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İlkokulda Matematik Öğretimi.” Kesirler ve Öğretimi.”</a:t>
            </a:r>
            <a:r>
              <a:rPr lang="tr-TR" sz="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(Editör: Ahmet Kaçar). Ankara: </a:t>
            </a:r>
            <a:r>
              <a:rPr lang="tr-TR" sz="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Pegem</a:t>
            </a:r>
            <a:r>
              <a:rPr lang="tr-TR" sz="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yayıncılık</a:t>
            </a:r>
            <a:r>
              <a:rPr lang="tr-TR" sz="12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tr-TR" sz="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62867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3</a:t>
            </a:fld>
            <a:endParaRPr lang="zh-CN" altLang="en-US" dirty="0"/>
          </a:p>
        </p:txBody>
      </p:sp>
      <p:sp>
        <p:nvSpPr>
          <p:cNvPr id="3" name="Rectangle 2"/>
          <p:cNvSpPr>
            <a:spLocks noChangeArrowheads="1"/>
          </p:cNvSpPr>
          <p:nvPr/>
        </p:nvSpPr>
        <p:spPr bwMode="auto">
          <a:xfrm>
            <a:off x="767255" y="1648629"/>
            <a:ext cx="106995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altLang="tr-TR" sz="1600" b="1"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Bütün kavramının öğretimi:</a:t>
            </a:r>
            <a:r>
              <a:rPr kumimoji="0" lang="tr-TR" altLang="tr-TR"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Kesir kavramının öğretiminde öncelikle birinci sınıfta bütün ve yarım kavramının verilmesiyle başlanmaktadır. Bütün için seçilen modeller eş parçalara katlanabilen, kesilebilen ve ayrılabilen somut nesneler olmalıdır (</a:t>
            </a:r>
            <a:r>
              <a:rPr kumimoji="0" lang="tr-TR" altLang="tr-TR"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Pesen</a:t>
            </a:r>
            <a:r>
              <a:rPr kumimoji="0" lang="tr-TR" altLang="tr-TR"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2020). Örneğin; bir ekmek, bir elma, bir karpuz, bir simit vb. olabilir</a:t>
            </a:r>
            <a:r>
              <a:rPr lang="tr-TR" altLang="tr-TR" sz="1600" dirty="0">
                <a:latin typeface="Times New Roman" panose="02020603050405020304" pitchFamily="18" charset="0"/>
                <a:ea typeface="Times New Roman" panose="02020603050405020304" pitchFamily="18" charset="0"/>
                <a:cs typeface="Times New Roman" panose="02020603050405020304" pitchFamily="18" charset="0"/>
              </a:rPr>
              <a:t>.</a:t>
            </a:r>
            <a:endParaRPr kumimoji="0" lang="tr-TR" altLang="tr-TR"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22529"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38" y="2619512"/>
            <a:ext cx="4733925" cy="1162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542002" y="1496140"/>
            <a:ext cx="11079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tr-TR" altLang="tr-TR" sz="1000" b="0" i="0" u="none" strike="noStrike" cap="none" normalizeH="0" baseline="0" dirty="0" smtClean="0">
              <a:ln>
                <a:noFill/>
              </a:ln>
              <a:solidFill>
                <a:schemeClr val="tx1"/>
              </a:solidFill>
              <a:effectLst/>
              <a:latin typeface="Arial" panose="020B0604020202020204" pitchFamily="34" charset="0"/>
            </a:endParaRPr>
          </a:p>
        </p:txBody>
      </p:sp>
      <p:sp>
        <p:nvSpPr>
          <p:cNvPr id="5" name="Dikdörtgen 4"/>
          <p:cNvSpPr/>
          <p:nvPr/>
        </p:nvSpPr>
        <p:spPr>
          <a:xfrm>
            <a:off x="767255" y="3879401"/>
            <a:ext cx="10699531" cy="638893"/>
          </a:xfrm>
          <a:prstGeom prst="rect">
            <a:avLst/>
          </a:prstGeom>
        </p:spPr>
        <p:txBody>
          <a:bodyPr wrap="square">
            <a:spAutoFit/>
          </a:bodyPr>
          <a:lstStyle/>
          <a:p>
            <a:pPr indent="449580" algn="just">
              <a:lnSpc>
                <a:spcPct val="111000"/>
              </a:lnSpc>
              <a:spcAft>
                <a:spcPts val="0"/>
              </a:spcAft>
            </a:pPr>
            <a:r>
              <a:rPr lang="tr-TR" sz="1600" b="1" i="1" dirty="0">
                <a:latin typeface="Times New Roman" panose="02020603050405020304" pitchFamily="18" charset="0"/>
                <a:ea typeface="Times New Roman" panose="02020603050405020304" pitchFamily="18" charset="0"/>
              </a:rPr>
              <a:t>Yarım kavramının öğretimi:</a:t>
            </a:r>
            <a:r>
              <a:rPr lang="tr-TR" sz="1600" dirty="0">
                <a:latin typeface="Times New Roman" panose="02020603050405020304" pitchFamily="18" charset="0"/>
                <a:ea typeface="Times New Roman" panose="02020603050405020304" pitchFamily="18" charset="0"/>
              </a:rPr>
              <a:t> Bütün kavramında kullanılan modeller eş parçaya katlanarak, kesilerek veya ayrılarak “yarım” kavramının öğretimine geçilir. Örneğin aşağıda bütün-yarım kavramına yönelik görseller verilmiştir</a:t>
            </a:r>
            <a:r>
              <a:rPr lang="tr-TR" sz="1600" dirty="0" smtClean="0">
                <a:latin typeface="Times New Roman" panose="02020603050405020304" pitchFamily="18" charset="0"/>
                <a:ea typeface="Times New Roman" panose="02020603050405020304" pitchFamily="18" charset="0"/>
              </a:rPr>
              <a:t>.</a:t>
            </a:r>
            <a:endParaRPr lang="tr-TR" sz="1600" dirty="0">
              <a:latin typeface="Times New Roman" panose="02020603050405020304" pitchFamily="18" charset="0"/>
              <a:ea typeface="Times New Roman" panose="02020603050405020304" pitchFamily="18" charset="0"/>
            </a:endParaRPr>
          </a:p>
        </p:txBody>
      </p:sp>
      <p:pic>
        <p:nvPicPr>
          <p:cNvPr id="7" name="Resim 6"/>
          <p:cNvPicPr/>
          <p:nvPr/>
        </p:nvPicPr>
        <p:blipFill>
          <a:blip r:embed="rId3" cstate="print"/>
          <a:srcRect/>
          <a:stretch>
            <a:fillRect/>
          </a:stretch>
        </p:blipFill>
        <p:spPr bwMode="auto">
          <a:xfrm>
            <a:off x="3894478" y="4713972"/>
            <a:ext cx="3295047" cy="1567908"/>
          </a:xfrm>
          <a:prstGeom prst="rect">
            <a:avLst/>
          </a:prstGeom>
          <a:noFill/>
          <a:ln w="9525">
            <a:noFill/>
            <a:miter lim="800000"/>
            <a:headEnd/>
            <a:tailEnd/>
          </a:ln>
          <a:effectLst/>
        </p:spPr>
      </p:pic>
      <p:sp>
        <p:nvSpPr>
          <p:cNvPr id="9" name="Dikdörtgen 8"/>
          <p:cNvSpPr/>
          <p:nvPr/>
        </p:nvSpPr>
        <p:spPr>
          <a:xfrm>
            <a:off x="2543505" y="126405"/>
            <a:ext cx="5606022" cy="399789"/>
          </a:xfrm>
          <a:prstGeom prst="rect">
            <a:avLst/>
          </a:prstGeom>
        </p:spPr>
        <p:txBody>
          <a:bodyPr wrap="none">
            <a:spAutoFit/>
          </a:bodyPr>
          <a:lstStyle/>
          <a:p>
            <a:pPr indent="449580" algn="just">
              <a:lnSpc>
                <a:spcPct val="111000"/>
              </a:lnSpc>
              <a:spcAft>
                <a:spcPts val="0"/>
              </a:spcAft>
            </a:pPr>
            <a:r>
              <a:rPr lang="tr-TR" b="1" dirty="0" smtClean="0">
                <a:latin typeface="Times New Roman" panose="02020603050405020304" pitchFamily="18" charset="0"/>
                <a:ea typeface="Times New Roman" panose="02020603050405020304" pitchFamily="18" charset="0"/>
              </a:rPr>
              <a:t>1</a:t>
            </a:r>
            <a:r>
              <a:rPr lang="tr-TR" b="1" dirty="0">
                <a:latin typeface="Times New Roman" panose="02020603050405020304" pitchFamily="18" charset="0"/>
                <a:ea typeface="Times New Roman" panose="02020603050405020304" pitchFamily="18" charset="0"/>
              </a:rPr>
              <a:t>. Kesir kavramı ve kesirlerin öğretim aşamaları</a:t>
            </a:r>
            <a:endParaRPr lang="tr-TR" sz="1400" dirty="0">
              <a:effectLst/>
              <a:latin typeface="Times New Roman" panose="02020603050405020304" pitchFamily="18" charset="0"/>
              <a:ea typeface="Times New Roman" panose="02020603050405020304" pitchFamily="18" charset="0"/>
            </a:endParaRPr>
          </a:p>
        </p:txBody>
      </p:sp>
      <p:sp>
        <p:nvSpPr>
          <p:cNvPr id="10" name="Dikdörtgen 9"/>
          <p:cNvSpPr/>
          <p:nvPr/>
        </p:nvSpPr>
        <p:spPr>
          <a:xfrm>
            <a:off x="767255" y="649904"/>
            <a:ext cx="10699531" cy="638893"/>
          </a:xfrm>
          <a:prstGeom prst="rect">
            <a:avLst/>
          </a:prstGeom>
        </p:spPr>
        <p:txBody>
          <a:bodyPr wrap="square">
            <a:spAutoFit/>
          </a:bodyPr>
          <a:lstStyle/>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Kesir Arapça bir kelimedir ve Türkçede kırmak, ufaltmak, parçalamak anlamına gelmektedir. Avrupa dillerinin kökeni sayılan Latincede ise kesir kelimesinin karşılığı “</a:t>
            </a:r>
            <a:r>
              <a:rPr lang="tr-TR" sz="1600" dirty="0" err="1">
                <a:latin typeface="Times New Roman" panose="02020603050405020304" pitchFamily="18" charset="0"/>
                <a:ea typeface="Times New Roman" panose="02020603050405020304" pitchFamily="18" charset="0"/>
              </a:rPr>
              <a:t>fractio</a:t>
            </a:r>
            <a:r>
              <a:rPr lang="tr-TR" sz="1600" dirty="0">
                <a:latin typeface="Times New Roman" panose="02020603050405020304" pitchFamily="18" charset="0"/>
                <a:ea typeface="Times New Roman" panose="02020603050405020304" pitchFamily="18" charset="0"/>
              </a:rPr>
              <a:t>” ile verilmektedir (Tuna ve Biber, 2019</a:t>
            </a:r>
            <a:r>
              <a:rPr lang="tr-TR" sz="1600" dirty="0" smtClean="0">
                <a:latin typeface="Times New Roman" panose="02020603050405020304" pitchFamily="18" charset="0"/>
                <a:ea typeface="Times New Roman" panose="02020603050405020304" pitchFamily="18" charset="0"/>
              </a:rPr>
              <a:t>).</a:t>
            </a:r>
            <a:endParaRPr lang="tr-T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2140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4</a:t>
            </a:fld>
            <a:endParaRPr lang="zh-CN" altLang="en-US" dirty="0"/>
          </a:p>
        </p:txBody>
      </p:sp>
      <p:sp>
        <p:nvSpPr>
          <p:cNvPr id="3" name="Dikdörtgen 2"/>
          <p:cNvSpPr/>
          <p:nvPr/>
        </p:nvSpPr>
        <p:spPr>
          <a:xfrm>
            <a:off x="399393" y="731300"/>
            <a:ext cx="7189076" cy="1711815"/>
          </a:xfrm>
          <a:prstGeom prst="rect">
            <a:avLst/>
          </a:prstGeom>
        </p:spPr>
        <p:txBody>
          <a:bodyPr wrap="square">
            <a:spAutoFit/>
          </a:bodyPr>
          <a:lstStyle/>
          <a:p>
            <a:pPr indent="449580" algn="just">
              <a:lnSpc>
                <a:spcPct val="111000"/>
              </a:lnSpc>
              <a:spcAft>
                <a:spcPts val="0"/>
              </a:spcAft>
            </a:pPr>
            <a:r>
              <a:rPr lang="tr-TR" sz="1600" b="1" i="1" dirty="0">
                <a:latin typeface="Times New Roman" panose="02020603050405020304" pitchFamily="18" charset="0"/>
                <a:ea typeface="Times New Roman" panose="02020603050405020304" pitchFamily="18" charset="0"/>
              </a:rPr>
              <a:t>Çeyrek kavramının öğretimi:</a:t>
            </a:r>
            <a:r>
              <a:rPr lang="tr-TR" sz="1600" dirty="0">
                <a:latin typeface="Times New Roman" panose="02020603050405020304" pitchFamily="18" charset="0"/>
                <a:ea typeface="Times New Roman" panose="02020603050405020304" pitchFamily="18" charset="0"/>
              </a:rPr>
              <a:t> İkinci </a:t>
            </a:r>
            <a:r>
              <a:rPr lang="tr-TR" sz="1600" dirty="0" smtClean="0">
                <a:latin typeface="Times New Roman" panose="02020603050405020304" pitchFamily="18" charset="0"/>
                <a:ea typeface="Times New Roman" panose="02020603050405020304" pitchFamily="18" charset="0"/>
              </a:rPr>
              <a:t>sınıfta; </a:t>
            </a:r>
            <a:r>
              <a:rPr lang="tr-TR" sz="1600" dirty="0">
                <a:latin typeface="Times New Roman" panose="02020603050405020304" pitchFamily="18" charset="0"/>
                <a:ea typeface="Times New Roman" panose="02020603050405020304" pitchFamily="18" charset="0"/>
              </a:rPr>
              <a:t>y</a:t>
            </a:r>
            <a:r>
              <a:rPr lang="tr-TR" sz="1600" dirty="0" smtClean="0">
                <a:latin typeface="Times New Roman" panose="02020603050405020304" pitchFamily="18" charset="0"/>
                <a:ea typeface="Times New Roman" panose="02020603050405020304" pitchFamily="18" charset="0"/>
              </a:rPr>
              <a:t>arım </a:t>
            </a:r>
            <a:r>
              <a:rPr lang="tr-TR" sz="1600" dirty="0">
                <a:latin typeface="Times New Roman" panose="02020603050405020304" pitchFamily="18" charset="0"/>
                <a:ea typeface="Times New Roman" panose="02020603050405020304" pitchFamily="18" charset="0"/>
              </a:rPr>
              <a:t>kavramı için elde edilen modelin iki eş parçaya katlanması, kesilmesi veya ayrılması ile “çeyrek” kavramının öğretimine geçilir. Bu işlemler sonucunda bütünden iki yarımın ve yarımdan da iki çeyreğin elde edildiği, dolayısıyla bütünün iki yarımdan ve aynı zamanda dört çeyrekten oluştuğu öğrencilere keşfettirilir. </a:t>
            </a:r>
            <a:r>
              <a:rPr lang="tr-TR" sz="1600" dirty="0" smtClean="0">
                <a:latin typeface="Times New Roman" panose="02020603050405020304" pitchFamily="18" charset="0"/>
                <a:ea typeface="Times New Roman" panose="02020603050405020304" pitchFamily="18" charset="0"/>
              </a:rPr>
              <a:t>Bütünün </a:t>
            </a:r>
            <a:r>
              <a:rPr lang="tr-TR" sz="1600" dirty="0">
                <a:latin typeface="Times New Roman" panose="02020603050405020304" pitchFamily="18" charset="0"/>
                <a:ea typeface="Times New Roman" panose="02020603050405020304" pitchFamily="18" charset="0"/>
              </a:rPr>
              <a:t>iki eş yarıma bölünmesi çalışmaları </a:t>
            </a:r>
            <a:r>
              <a:rPr lang="tr-TR" sz="1600" dirty="0" smtClean="0">
                <a:latin typeface="Times New Roman" panose="02020603050405020304" pitchFamily="18" charset="0"/>
                <a:ea typeface="Times New Roman" panose="02020603050405020304" pitchFamily="18" charset="0"/>
              </a:rPr>
              <a:t>yandaki </a:t>
            </a:r>
            <a:r>
              <a:rPr lang="tr-TR" sz="1600" dirty="0">
                <a:latin typeface="Times New Roman" panose="02020603050405020304" pitchFamily="18" charset="0"/>
                <a:ea typeface="Times New Roman" panose="02020603050405020304" pitchFamily="18" charset="0"/>
              </a:rPr>
              <a:t>örnekte verildiği gibi eşleştirme biçiminde de gerçekleştirilebilir</a:t>
            </a:r>
            <a:r>
              <a:rPr lang="tr-TR" sz="1600" dirty="0" smtClean="0">
                <a:latin typeface="Times New Roman" panose="02020603050405020304" pitchFamily="18" charset="0"/>
                <a:ea typeface="Times New Roman" panose="02020603050405020304" pitchFamily="18" charset="0"/>
              </a:rPr>
              <a:t>.</a:t>
            </a:r>
            <a:r>
              <a:rPr lang="tr-TR" sz="1400" dirty="0">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p:txBody>
      </p:sp>
      <p:pic>
        <p:nvPicPr>
          <p:cNvPr id="4" name="Resim 3"/>
          <p:cNvPicPr/>
          <p:nvPr/>
        </p:nvPicPr>
        <p:blipFill>
          <a:blip r:embed="rId2"/>
          <a:srcRect/>
          <a:stretch>
            <a:fillRect/>
          </a:stretch>
        </p:blipFill>
        <p:spPr bwMode="auto">
          <a:xfrm>
            <a:off x="8326755" y="575857"/>
            <a:ext cx="3133489" cy="2555346"/>
          </a:xfrm>
          <a:prstGeom prst="rect">
            <a:avLst/>
          </a:prstGeom>
          <a:noFill/>
          <a:ln w="9525">
            <a:noFill/>
            <a:miter lim="800000"/>
            <a:headEnd/>
            <a:tailEnd/>
          </a:ln>
          <a:effectLst/>
        </p:spPr>
      </p:pic>
      <p:sp>
        <p:nvSpPr>
          <p:cNvPr id="5" name="Dikdörtgen 4"/>
          <p:cNvSpPr/>
          <p:nvPr/>
        </p:nvSpPr>
        <p:spPr>
          <a:xfrm>
            <a:off x="399393" y="3895030"/>
            <a:ext cx="7189076" cy="1732013"/>
          </a:xfrm>
          <a:prstGeom prst="rect">
            <a:avLst/>
          </a:prstGeom>
        </p:spPr>
        <p:txBody>
          <a:bodyPr wrap="square">
            <a:spAutoFit/>
          </a:bodyPr>
          <a:lstStyle/>
          <a:p>
            <a:pPr indent="449580" algn="just">
              <a:lnSpc>
                <a:spcPct val="111000"/>
              </a:lnSpc>
              <a:spcAft>
                <a:spcPts val="0"/>
              </a:spcAft>
            </a:pPr>
            <a:r>
              <a:rPr lang="tr-TR" sz="1600" b="1" i="1" dirty="0">
                <a:latin typeface="Times New Roman" panose="02020603050405020304" pitchFamily="18" charset="0"/>
                <a:ea typeface="Times New Roman" panose="02020603050405020304" pitchFamily="18" charset="0"/>
              </a:rPr>
              <a:t>Bütün, yarım ve çeyrek kavramlarına ilişkin kesir gösterimi:</a:t>
            </a:r>
            <a:r>
              <a:rPr lang="tr-TR" sz="1600" dirty="0">
                <a:latin typeface="Times New Roman" panose="02020603050405020304" pitchFamily="18" charset="0"/>
                <a:ea typeface="Times New Roman" panose="02020603050405020304" pitchFamily="18" charset="0"/>
              </a:rPr>
              <a:t> Üçüncü sınıfta bütün, yarım ve çeyrek kavramlarının uygun şekillerle birlikte kesir gösterimleri (pay, payda ve kesir çizgisi) verilir. </a:t>
            </a:r>
            <a:r>
              <a:rPr lang="tr-TR" sz="1600" dirty="0" smtClean="0">
                <a:latin typeface="Times New Roman" panose="02020603050405020304" pitchFamily="18" charset="0"/>
                <a:ea typeface="Times New Roman" panose="02020603050405020304" pitchFamily="18" charset="0"/>
              </a:rPr>
              <a:t>Bir </a:t>
            </a:r>
            <a:r>
              <a:rPr lang="tr-TR" sz="1600" dirty="0">
                <a:latin typeface="Times New Roman" panose="02020603050405020304" pitchFamily="18" charset="0"/>
                <a:ea typeface="Times New Roman" panose="02020603050405020304" pitchFamily="18" charset="0"/>
              </a:rPr>
              <a:t>bütünün parçalarından bir veya bir kaçına kesir, bunları gösteren sayıya da kesir sayısı denir. Kesir sayısı, bir kesrin sembolle gösterimidir (</a:t>
            </a:r>
            <a:r>
              <a:rPr lang="tr-TR" sz="1600" dirty="0" err="1">
                <a:latin typeface="Times New Roman" panose="02020603050405020304" pitchFamily="18" charset="0"/>
                <a:ea typeface="Times New Roman" panose="02020603050405020304" pitchFamily="18" charset="0"/>
              </a:rPr>
              <a:t>Pesen</a:t>
            </a:r>
            <a:r>
              <a:rPr lang="tr-TR" sz="1600" dirty="0">
                <a:latin typeface="Times New Roman" panose="02020603050405020304" pitchFamily="18" charset="0"/>
                <a:ea typeface="Times New Roman" panose="02020603050405020304" pitchFamily="18" charset="0"/>
              </a:rPr>
              <a:t>, 2007). Öğrencilere kesir gösterimi önce şekille, sonra sembolle (pay, payda, kesir çizgisi) ve okunuşu şeklinde öğretilmelidir. </a:t>
            </a:r>
            <a:r>
              <a:rPr lang="tr-TR" sz="1600" dirty="0" smtClean="0">
                <a:latin typeface="Times New Roman" panose="02020603050405020304" pitchFamily="18" charset="0"/>
                <a:ea typeface="Times New Roman" panose="02020603050405020304" pitchFamily="18" charset="0"/>
              </a:rPr>
              <a:t>Yandaki örneğe göre;</a:t>
            </a:r>
            <a:endParaRPr lang="tr-TR" sz="1600" dirty="0">
              <a:effectLst/>
              <a:latin typeface="Times New Roman" panose="02020603050405020304" pitchFamily="18" charset="0"/>
              <a:ea typeface="Times New Roman" panose="02020603050405020304" pitchFamily="18" charset="0"/>
            </a:endParaRPr>
          </a:p>
        </p:txBody>
      </p:sp>
      <p:pic>
        <p:nvPicPr>
          <p:cNvPr id="6" name="Resim 5"/>
          <p:cNvPicPr/>
          <p:nvPr/>
        </p:nvPicPr>
        <p:blipFill>
          <a:blip r:embed="rId3"/>
          <a:srcRect/>
          <a:stretch>
            <a:fillRect/>
          </a:stretch>
        </p:blipFill>
        <p:spPr bwMode="auto">
          <a:xfrm>
            <a:off x="8326755" y="4058512"/>
            <a:ext cx="3169920" cy="1299725"/>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7" name="Dikdörtgen 6"/>
              <p:cNvSpPr/>
              <p:nvPr/>
            </p:nvSpPr>
            <p:spPr>
              <a:xfrm>
                <a:off x="8398225" y="5641411"/>
                <a:ext cx="3098450" cy="478208"/>
              </a:xfrm>
              <a:prstGeom prst="rect">
                <a:avLst/>
              </a:prstGeom>
            </p:spPr>
            <p:txBody>
              <a:bodyPr wrap="square">
                <a:spAutoFit/>
              </a:bodyPr>
              <a:lstStyle/>
              <a:p>
                <a:pPr algn="just">
                  <a:lnSpc>
                    <a:spcPct val="111000"/>
                  </a:lnSpc>
                  <a:spcAft>
                    <a:spcPts val="0"/>
                  </a:spcAft>
                </a:pP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rPr>
                          <m:t>2</m:t>
                        </m:r>
                      </m:den>
                    </m:f>
                  </m:oMath>
                </a14:m>
                <a:r>
                  <a:rPr lang="tr-TR" sz="1600" dirty="0">
                    <a:latin typeface="Times New Roman" panose="02020603050405020304" pitchFamily="18" charset="0"/>
                    <a:ea typeface="Times New Roman" panose="02020603050405020304" pitchFamily="18" charset="0"/>
                  </a:rPr>
                  <a:t> kesri “ikide bir” diye okunur.</a:t>
                </a:r>
                <a:endParaRPr lang="tr-TR" sz="1600" dirty="0">
                  <a:effectLst/>
                  <a:latin typeface="Times New Roman" panose="02020603050405020304" pitchFamily="18" charset="0"/>
                  <a:ea typeface="Times New Roman" panose="02020603050405020304" pitchFamily="18" charset="0"/>
                </a:endParaRPr>
              </a:p>
            </p:txBody>
          </p:sp>
        </mc:Choice>
        <mc:Fallback xmlns="">
          <p:sp>
            <p:nvSpPr>
              <p:cNvPr id="7" name="Dikdörtgen 6"/>
              <p:cNvSpPr>
                <a:spLocks noRot="1" noChangeAspect="1" noMove="1" noResize="1" noEditPoints="1" noAdjustHandles="1" noChangeArrowheads="1" noChangeShapeType="1" noTextEdit="1"/>
              </p:cNvSpPr>
              <p:nvPr/>
            </p:nvSpPr>
            <p:spPr>
              <a:xfrm>
                <a:off x="8398225" y="5641411"/>
                <a:ext cx="3098450" cy="478208"/>
              </a:xfrm>
              <a:prstGeom prst="rect">
                <a:avLst/>
              </a:prstGeom>
              <a:blipFill>
                <a:blip r:embed="rId4"/>
                <a:stretch>
                  <a:fillRect b="-3797"/>
                </a:stretch>
              </a:blipFill>
            </p:spPr>
            <p:txBody>
              <a:bodyPr/>
              <a:lstStyle/>
              <a:p>
                <a:r>
                  <a:rPr lang="tr-TR">
                    <a:noFill/>
                  </a:rPr>
                  <a:t> </a:t>
                </a:r>
              </a:p>
            </p:txBody>
          </p:sp>
        </mc:Fallback>
      </mc:AlternateContent>
    </p:spTree>
    <p:extLst>
      <p:ext uri="{BB962C8B-B14F-4D97-AF65-F5344CB8AC3E}">
        <p14:creationId xmlns:p14="http://schemas.microsoft.com/office/powerpoint/2010/main" val="362301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5</a:t>
            </a:fld>
            <a:endParaRPr lang="zh-CN" altLang="en-US" dirty="0"/>
          </a:p>
        </p:txBody>
      </p:sp>
      <p:sp>
        <p:nvSpPr>
          <p:cNvPr id="3" name="Dikdörtgen 2"/>
          <p:cNvSpPr/>
          <p:nvPr/>
        </p:nvSpPr>
        <p:spPr>
          <a:xfrm>
            <a:off x="756746" y="1771977"/>
            <a:ext cx="10520854" cy="891975"/>
          </a:xfrm>
          <a:prstGeom prst="rect">
            <a:avLst/>
          </a:prstGeom>
        </p:spPr>
        <p:txBody>
          <a:bodyPr wrap="square">
            <a:spAutoFit/>
          </a:bodyPr>
          <a:lstStyle/>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Kağıt katlama etkinliği birim kesirlere geçişte kullanılabilir. Kağıt katlama etkinliği öğrencilerin şekillerin büyüklüğünün anlaşılmasını sağlar. Örneğin; kare şeklinde bir kağıt önce ikiye, sonra tekrar ikiye ve üçüncü kez ikiye katlanarak ½, ¼, 1/8 gibi birim kesirler oluşturulur.</a:t>
            </a:r>
            <a:endParaRPr lang="tr-TR" sz="1600" dirty="0">
              <a:effectLst/>
              <a:latin typeface="Times New Roman" panose="02020603050405020304" pitchFamily="18" charset="0"/>
              <a:ea typeface="Times New Roman" panose="02020603050405020304" pitchFamily="18" charset="0"/>
            </a:endParaRPr>
          </a:p>
        </p:txBody>
      </p:sp>
      <p:pic>
        <p:nvPicPr>
          <p:cNvPr id="4" name="Resim 3"/>
          <p:cNvPicPr/>
          <p:nvPr/>
        </p:nvPicPr>
        <p:blipFill>
          <a:blip r:embed="rId2"/>
          <a:srcRect/>
          <a:stretch>
            <a:fillRect/>
          </a:stretch>
        </p:blipFill>
        <p:spPr bwMode="auto">
          <a:xfrm>
            <a:off x="2867518" y="3065081"/>
            <a:ext cx="5553075" cy="847725"/>
          </a:xfrm>
          <a:prstGeom prst="rect">
            <a:avLst/>
          </a:prstGeom>
          <a:noFill/>
          <a:ln w="9525">
            <a:noFill/>
            <a:miter lim="800000"/>
            <a:headEnd/>
            <a:tailEnd/>
          </a:ln>
          <a:effectLst/>
        </p:spPr>
      </p:pic>
      <p:sp>
        <p:nvSpPr>
          <p:cNvPr id="5" name="Dikdörtgen 4"/>
          <p:cNvSpPr/>
          <p:nvPr/>
        </p:nvSpPr>
        <p:spPr>
          <a:xfrm>
            <a:off x="924910" y="4072073"/>
            <a:ext cx="10352690" cy="345416"/>
          </a:xfrm>
          <a:prstGeom prst="rect">
            <a:avLst/>
          </a:prstGeom>
        </p:spPr>
        <p:txBody>
          <a:bodyPr wrap="square">
            <a:spAutoFit/>
          </a:bodyPr>
          <a:lstStyle/>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Daha sonra birim kesirler geometrik şekiller üzerinde boyanması/taranması şeklinde verilebilir</a:t>
            </a:r>
            <a:r>
              <a:rPr lang="tr-TR" sz="1600" dirty="0" smtClean="0">
                <a:latin typeface="Times New Roman" panose="02020603050405020304" pitchFamily="18" charset="0"/>
                <a:ea typeface="Times New Roman" panose="02020603050405020304" pitchFamily="18" charset="0"/>
              </a:rPr>
              <a:t>.</a:t>
            </a:r>
            <a:endParaRPr lang="tr-TR" sz="1600" dirty="0">
              <a:latin typeface="Times New Roman" panose="02020603050405020304" pitchFamily="18" charset="0"/>
              <a:ea typeface="Times New Roman" panose="02020603050405020304" pitchFamily="18" charset="0"/>
            </a:endParaRPr>
          </a:p>
        </p:txBody>
      </p:sp>
      <p:pic>
        <p:nvPicPr>
          <p:cNvPr id="6" name="Resim 5"/>
          <p:cNvPicPr/>
          <p:nvPr/>
        </p:nvPicPr>
        <p:blipFill>
          <a:blip r:embed="rId3"/>
          <a:srcRect/>
          <a:stretch>
            <a:fillRect/>
          </a:stretch>
        </p:blipFill>
        <p:spPr bwMode="auto">
          <a:xfrm>
            <a:off x="2934193" y="4573463"/>
            <a:ext cx="5486400" cy="1831975"/>
          </a:xfrm>
          <a:prstGeom prst="rect">
            <a:avLst/>
          </a:prstGeom>
          <a:noFill/>
          <a:ln w="9525">
            <a:noFill/>
            <a:miter lim="800000"/>
            <a:headEnd/>
            <a:tailEnd/>
          </a:ln>
          <a:effectLst/>
        </p:spPr>
      </p:pic>
      <p:sp>
        <p:nvSpPr>
          <p:cNvPr id="7" name="Dikdörtgen 6"/>
          <p:cNvSpPr/>
          <p:nvPr/>
        </p:nvSpPr>
        <p:spPr>
          <a:xfrm>
            <a:off x="756746" y="614984"/>
            <a:ext cx="10604936" cy="912173"/>
          </a:xfrm>
          <a:prstGeom prst="rect">
            <a:avLst/>
          </a:prstGeom>
        </p:spPr>
        <p:txBody>
          <a:bodyPr wrap="square">
            <a:spAutoFit/>
          </a:bodyPr>
          <a:lstStyle/>
          <a:p>
            <a:pPr indent="449580" algn="just">
              <a:lnSpc>
                <a:spcPct val="111000"/>
              </a:lnSpc>
              <a:spcAft>
                <a:spcPts val="0"/>
              </a:spcAft>
            </a:pPr>
            <a:r>
              <a:rPr lang="tr-TR" sz="1600" b="1" i="1" dirty="0">
                <a:latin typeface="Times New Roman" panose="02020603050405020304" pitchFamily="18" charset="0"/>
                <a:ea typeface="Times New Roman" panose="02020603050405020304" pitchFamily="18" charset="0"/>
              </a:rPr>
              <a:t>Birim kesrin öğretimi:</a:t>
            </a:r>
            <a:r>
              <a:rPr lang="tr-TR" sz="1600" dirty="0">
                <a:latin typeface="Times New Roman" panose="02020603050405020304" pitchFamily="18" charset="0"/>
                <a:ea typeface="Times New Roman" panose="02020603050405020304" pitchFamily="18" charset="0"/>
              </a:rPr>
              <a:t> Üçüncü sınıfta “birim kesir” öğretimine geçilir. </a:t>
            </a:r>
            <a:r>
              <a:rPr lang="tr-TR" sz="1600" dirty="0" smtClean="0">
                <a:latin typeface="Times New Roman" panose="02020603050405020304" pitchFamily="18" charset="0"/>
                <a:ea typeface="Times New Roman" panose="02020603050405020304" pitchFamily="18" charset="0"/>
              </a:rPr>
              <a:t>Birim </a:t>
            </a:r>
            <a:r>
              <a:rPr lang="tr-TR" sz="1600" dirty="0">
                <a:latin typeface="Times New Roman" panose="02020603050405020304" pitchFamily="18" charset="0"/>
                <a:ea typeface="Times New Roman" panose="02020603050405020304" pitchFamily="18" charset="0"/>
              </a:rPr>
              <a:t>kesir, payı daima “1 (bir)” olan ve bir bütünün eş parçalarından her birini temsil eden kesirlere denmektedir. </a:t>
            </a:r>
            <a:r>
              <a:rPr lang="tr-TR" sz="1600" dirty="0" smtClean="0">
                <a:latin typeface="Times New Roman" panose="02020603050405020304" pitchFamily="18" charset="0"/>
                <a:ea typeface="Times New Roman" panose="02020603050405020304" pitchFamily="18" charset="0"/>
              </a:rPr>
              <a:t>Birim </a:t>
            </a:r>
            <a:r>
              <a:rPr lang="tr-TR" sz="1600" dirty="0">
                <a:latin typeface="Times New Roman" panose="02020603050405020304" pitchFamily="18" charset="0"/>
                <a:ea typeface="Times New Roman" panose="02020603050405020304" pitchFamily="18" charset="0"/>
              </a:rPr>
              <a:t>kesrin kavranmasına ise öğrencilerin önce somut sonra geometrik şekillerden yararlanarak ulaşmaları sağlanır (</a:t>
            </a:r>
            <a:r>
              <a:rPr lang="tr-TR" sz="1600" dirty="0" err="1">
                <a:latin typeface="Times New Roman" panose="02020603050405020304" pitchFamily="18" charset="0"/>
                <a:ea typeface="Times New Roman" panose="02020603050405020304" pitchFamily="18" charset="0"/>
              </a:rPr>
              <a:t>Pesen</a:t>
            </a:r>
            <a:r>
              <a:rPr lang="tr-TR" sz="1600" dirty="0">
                <a:latin typeface="Times New Roman" panose="02020603050405020304" pitchFamily="18" charset="0"/>
                <a:ea typeface="Times New Roman" panose="02020603050405020304" pitchFamily="18" charset="0"/>
              </a:rPr>
              <a:t>, 2020</a:t>
            </a:r>
            <a:r>
              <a:rPr lang="tr-TR" sz="1600" dirty="0" smtClean="0">
                <a:latin typeface="Times New Roman" panose="02020603050405020304" pitchFamily="18" charset="0"/>
                <a:ea typeface="Times New Roman" panose="02020603050405020304" pitchFamily="18" charset="0"/>
              </a:rPr>
              <a:t>).</a:t>
            </a:r>
            <a:endParaRPr lang="tr-T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7585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6</a:t>
            </a:fld>
            <a:endParaRPr lang="zh-CN" altLang="en-US" dirty="0"/>
          </a:p>
        </p:txBody>
      </p:sp>
      <p:sp>
        <p:nvSpPr>
          <p:cNvPr id="3" name="Dikdörtgen 2"/>
          <p:cNvSpPr/>
          <p:nvPr/>
        </p:nvSpPr>
        <p:spPr>
          <a:xfrm>
            <a:off x="763794" y="730186"/>
            <a:ext cx="10356152" cy="891975"/>
          </a:xfrm>
          <a:prstGeom prst="rect">
            <a:avLst/>
          </a:prstGeom>
        </p:spPr>
        <p:txBody>
          <a:bodyPr wrap="square">
            <a:spAutoFit/>
          </a:bodyPr>
          <a:lstStyle/>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Sayı doğrusu üzerinde birim kesirlere karşılık gelen noktaların belirlenmesi amaçlı çalışmalar yapılabilir. Sayı doğrusu üzerinde 0-1 aralığı eşit aralıklarla bölünerek oluşan her bir parçanın isminin yazılması, söylenmesi ve eşleştirilmesine yönelik çalışmalar yapılabilir (Yenilmez ve Ev Çimen, 2019). </a:t>
            </a:r>
          </a:p>
        </p:txBody>
      </p:sp>
      <p:pic>
        <p:nvPicPr>
          <p:cNvPr id="4" name="Resim 3"/>
          <p:cNvPicPr/>
          <p:nvPr/>
        </p:nvPicPr>
        <p:blipFill>
          <a:blip r:embed="rId2"/>
          <a:srcRect/>
          <a:stretch>
            <a:fillRect/>
          </a:stretch>
        </p:blipFill>
        <p:spPr bwMode="auto">
          <a:xfrm>
            <a:off x="3619248" y="1812660"/>
            <a:ext cx="3776345" cy="1510030"/>
          </a:xfrm>
          <a:prstGeom prst="rect">
            <a:avLst/>
          </a:prstGeom>
          <a:noFill/>
          <a:ln w="9525">
            <a:noFill/>
            <a:miter lim="800000"/>
            <a:headEnd/>
            <a:tailEnd/>
          </a:ln>
        </p:spPr>
      </p:pic>
      <p:sp>
        <p:nvSpPr>
          <p:cNvPr id="5" name="Dikdörtgen 4"/>
          <p:cNvSpPr/>
          <p:nvPr/>
        </p:nvSpPr>
        <p:spPr>
          <a:xfrm>
            <a:off x="763794" y="3562373"/>
            <a:ext cx="10356151" cy="638893"/>
          </a:xfrm>
          <a:prstGeom prst="rect">
            <a:avLst/>
          </a:prstGeom>
        </p:spPr>
        <p:txBody>
          <a:bodyPr wrap="square">
            <a:spAutoFit/>
          </a:bodyPr>
          <a:lstStyle/>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Üçüncü sınıfta öğrencilere paydası 10 ve 100 olan birim kesirler gösterilir (MEB, 2018). Geometrik şekiller kullanılarak kesir gösterimlerinin öğrenilmesi sağlanabilir.</a:t>
            </a:r>
            <a:endParaRPr lang="tr-TR" sz="1600" dirty="0">
              <a:effectLst/>
              <a:latin typeface="Times New Roman" panose="02020603050405020304" pitchFamily="18" charset="0"/>
              <a:ea typeface="Times New Roman" panose="02020603050405020304" pitchFamily="18" charset="0"/>
            </a:endParaRPr>
          </a:p>
        </p:txBody>
      </p:sp>
      <p:pic>
        <p:nvPicPr>
          <p:cNvPr id="23554" name="Resim 3" descr="Adsı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933" y="4469341"/>
            <a:ext cx="15240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23553" name="Resim 9" descr="Adsız - Kop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482" y="4519488"/>
            <a:ext cx="1628775" cy="1885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36634" y="12927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3817666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7</a:t>
            </a:fld>
            <a:endParaRPr lang="zh-CN" altLang="en-US" dirty="0"/>
          </a:p>
        </p:txBody>
      </p:sp>
      <p:sp>
        <p:nvSpPr>
          <p:cNvPr id="3" name="Dikdörtgen 2"/>
          <p:cNvSpPr/>
          <p:nvPr/>
        </p:nvSpPr>
        <p:spPr>
          <a:xfrm>
            <a:off x="819806" y="557980"/>
            <a:ext cx="10457793" cy="1219629"/>
          </a:xfrm>
          <a:prstGeom prst="rect">
            <a:avLst/>
          </a:prstGeom>
        </p:spPr>
        <p:txBody>
          <a:bodyPr wrap="square">
            <a:spAutoFit/>
          </a:bodyPr>
          <a:lstStyle/>
          <a:p>
            <a:pPr indent="449580" algn="ctr">
              <a:lnSpc>
                <a:spcPct val="111000"/>
              </a:lnSpc>
              <a:spcAft>
                <a:spcPts val="0"/>
              </a:spcAft>
            </a:pPr>
            <a:r>
              <a:rPr lang="tr-TR" b="1" dirty="0" smtClean="0">
                <a:latin typeface="Times New Roman" panose="02020603050405020304" pitchFamily="18" charset="0"/>
                <a:ea typeface="Times New Roman" panose="02020603050405020304" pitchFamily="18" charset="0"/>
              </a:rPr>
              <a:t>2</a:t>
            </a:r>
            <a:r>
              <a:rPr lang="tr-TR" b="1" dirty="0">
                <a:latin typeface="Times New Roman" panose="02020603050405020304" pitchFamily="18" charset="0"/>
                <a:ea typeface="Times New Roman" panose="02020603050405020304" pitchFamily="18" charset="0"/>
              </a:rPr>
              <a:t>. Kesirlerin Anlamları ve Öğretimi</a:t>
            </a:r>
            <a:endParaRPr lang="tr-TR" dirty="0">
              <a:latin typeface="Times New Roman" panose="02020603050405020304" pitchFamily="18" charset="0"/>
              <a:ea typeface="Times New Roman" panose="02020603050405020304" pitchFamily="18" charset="0"/>
            </a:endParaRPr>
          </a:p>
          <a:p>
            <a:pPr algn="just">
              <a:lnSpc>
                <a:spcPct val="111000"/>
              </a:lnSpc>
              <a:spcAft>
                <a:spcPts val="0"/>
              </a:spcAft>
            </a:pPr>
            <a:r>
              <a:rPr lang="tr-TR" sz="1600" dirty="0">
                <a:latin typeface="Times New Roman" panose="02020603050405020304" pitchFamily="18" charset="0"/>
                <a:ea typeface="Times New Roman" panose="02020603050405020304" pitchFamily="18" charset="0"/>
              </a:rPr>
              <a:t> </a:t>
            </a:r>
          </a:p>
          <a:p>
            <a:pPr indent="449580" algn="just">
              <a:lnSpc>
                <a:spcPct val="111000"/>
              </a:lnSpc>
              <a:spcAft>
                <a:spcPts val="0"/>
              </a:spcAft>
            </a:pPr>
            <a:r>
              <a:rPr lang="tr-TR" sz="1600" dirty="0" smtClean="0">
                <a:latin typeface="Times New Roman" panose="02020603050405020304" pitchFamily="18" charset="0"/>
                <a:ea typeface="Times New Roman" panose="02020603050405020304" pitchFamily="18" charset="0"/>
              </a:rPr>
              <a:t>Kesrin </a:t>
            </a:r>
            <a:r>
              <a:rPr lang="tr-TR" sz="1600" dirty="0">
                <a:latin typeface="Times New Roman" panose="02020603050405020304" pitchFamily="18" charset="0"/>
                <a:ea typeface="Times New Roman" panose="02020603050405020304" pitchFamily="18" charset="0"/>
              </a:rPr>
              <a:t>anlamları; parça-bütün, oran, işlemci, bölme ve ölçme olmak üzere 5 tanedir (</a:t>
            </a:r>
            <a:r>
              <a:rPr lang="tr-TR" sz="1600" dirty="0" err="1">
                <a:latin typeface="Times New Roman" panose="02020603050405020304" pitchFamily="18" charset="0"/>
                <a:ea typeface="Times New Roman" panose="02020603050405020304" pitchFamily="18" charset="0"/>
              </a:rPr>
              <a:t>Altun</a:t>
            </a:r>
            <a:r>
              <a:rPr lang="tr-TR" sz="1600" dirty="0">
                <a:latin typeface="Times New Roman" panose="02020603050405020304" pitchFamily="18" charset="0"/>
                <a:ea typeface="Times New Roman" panose="02020603050405020304" pitchFamily="18" charset="0"/>
              </a:rPr>
              <a:t>, 2018; Olkun ve Toluk Uçar, 2018; Van De </a:t>
            </a:r>
            <a:r>
              <a:rPr lang="tr-TR" sz="1600" dirty="0" err="1">
                <a:latin typeface="Times New Roman" panose="02020603050405020304" pitchFamily="18" charset="0"/>
                <a:ea typeface="Times New Roman" panose="02020603050405020304" pitchFamily="18" charset="0"/>
              </a:rPr>
              <a:t>Walle</a:t>
            </a:r>
            <a:r>
              <a:rPr lang="tr-TR" sz="1600" dirty="0">
                <a:latin typeface="Times New Roman" panose="02020603050405020304" pitchFamily="18" charset="0"/>
                <a:ea typeface="Times New Roman" panose="02020603050405020304" pitchFamily="18" charset="0"/>
              </a:rPr>
              <a:t>, </a:t>
            </a:r>
            <a:r>
              <a:rPr lang="tr-TR" sz="1600" dirty="0" err="1">
                <a:latin typeface="Times New Roman" panose="02020603050405020304" pitchFamily="18" charset="0"/>
                <a:ea typeface="Times New Roman" panose="02020603050405020304" pitchFamily="18" charset="0"/>
              </a:rPr>
              <a:t>Karp</a:t>
            </a:r>
            <a:r>
              <a:rPr lang="tr-TR" sz="1600" dirty="0">
                <a:latin typeface="Times New Roman" panose="02020603050405020304" pitchFamily="18" charset="0"/>
                <a:ea typeface="Times New Roman" panose="02020603050405020304" pitchFamily="18" charset="0"/>
              </a:rPr>
              <a:t> ve Bay –Williams, 2016):</a:t>
            </a:r>
            <a:endParaRPr lang="tr-TR" sz="16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Dikdörtgen 5"/>
              <p:cNvSpPr/>
              <p:nvPr/>
            </p:nvSpPr>
            <p:spPr>
              <a:xfrm>
                <a:off x="819806" y="2090144"/>
                <a:ext cx="10583918" cy="1573636"/>
              </a:xfrm>
              <a:prstGeom prst="rect">
                <a:avLst/>
              </a:prstGeom>
            </p:spPr>
            <p:txBody>
              <a:bodyPr wrap="square">
                <a:spAutoFit/>
              </a:bodyPr>
              <a:lstStyle/>
              <a:p>
                <a:pPr indent="449580" algn="just">
                  <a:lnSpc>
                    <a:spcPct val="111000"/>
                  </a:lnSpc>
                </a:pPr>
                <a:r>
                  <a:rPr lang="tr-TR" sz="1600" b="1" dirty="0">
                    <a:latin typeface="Times New Roman" panose="02020603050405020304" pitchFamily="18" charset="0"/>
                    <a:ea typeface="Times New Roman" panose="02020603050405020304" pitchFamily="18" charset="0"/>
                  </a:rPr>
                  <a:t>Parça-Bütün Anlamı</a:t>
                </a:r>
                <a:endParaRPr lang="tr-TR" sz="1600" dirty="0">
                  <a:latin typeface="Times New Roman" panose="02020603050405020304" pitchFamily="18" charset="0"/>
                  <a:ea typeface="Times New Roman" panose="02020603050405020304" pitchFamily="18" charset="0"/>
                </a:endParaRPr>
              </a:p>
              <a:p>
                <a:pPr indent="449580" algn="just">
                  <a:lnSpc>
                    <a:spcPct val="111000"/>
                  </a:lnSpc>
                </a:pPr>
                <a:r>
                  <a:rPr lang="tr-TR" sz="1600" dirty="0" smtClean="0">
                    <a:latin typeface="Times New Roman" panose="02020603050405020304" pitchFamily="18" charset="0"/>
                    <a:ea typeface="Times New Roman" panose="02020603050405020304" pitchFamily="18" charset="0"/>
                  </a:rPr>
                  <a:t>İlkokulda </a:t>
                </a:r>
                <a:r>
                  <a:rPr lang="tr-TR" sz="1600" dirty="0">
                    <a:latin typeface="Times New Roman" panose="02020603050405020304" pitchFamily="18" charset="0"/>
                    <a:ea typeface="Times New Roman" panose="02020603050405020304" pitchFamily="18" charset="0"/>
                  </a:rPr>
                  <a:t>temel oluşturma açısından, kesirlerin öğretimine ilk olarak parça-bütün ilişkisinin gösterimi ile başlanmaktadır (</a:t>
                </a:r>
                <a:r>
                  <a:rPr lang="tr-TR" sz="1600" dirty="0" err="1">
                    <a:latin typeface="Times New Roman" panose="02020603050405020304" pitchFamily="18" charset="0"/>
                    <a:ea typeface="Times New Roman" panose="02020603050405020304" pitchFamily="18" charset="0"/>
                  </a:rPr>
                  <a:t>Pesen</a:t>
                </a:r>
                <a:r>
                  <a:rPr lang="tr-TR" sz="1600" dirty="0">
                    <a:latin typeface="Times New Roman" panose="02020603050405020304" pitchFamily="18" charset="0"/>
                    <a:ea typeface="Times New Roman" panose="02020603050405020304" pitchFamily="18" charset="0"/>
                  </a:rPr>
                  <a:t>, 2020). </a:t>
                </a:r>
                <a:r>
                  <a:rPr lang="tr-TR" sz="1600" dirty="0" smtClean="0">
                    <a:latin typeface="Times New Roman" panose="02020603050405020304" pitchFamily="18" charset="0"/>
                    <a:ea typeface="Times New Roman" panose="02020603050405020304" pitchFamily="18" charset="0"/>
                  </a:rPr>
                  <a:t>Parça-bütün </a:t>
                </a:r>
                <a:r>
                  <a:rPr lang="tr-TR" sz="1600" dirty="0">
                    <a:latin typeface="Times New Roman" panose="02020603050405020304" pitchFamily="18" charset="0"/>
                    <a:ea typeface="Times New Roman" panose="02020603050405020304" pitchFamily="18" charset="0"/>
                  </a:rPr>
                  <a:t>anlamında, bir bütünün eşit büyüklükte parçalara ayrılması söz konusudur. a/b kesri bir parça-bütün ilişkisini gösterir. Bu anlamda bütünün b tane parçaya ayrıldığını ve bu parçalardan a tanesinin alındığını göstermektedir (Toluk, 2002). Örneğin; bir pizzanın 6 eş parçaya ayrılarak 2 tanesinin yani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2</m:t>
                        </m:r>
                      </m:num>
                      <m:den>
                        <m:r>
                          <a:rPr lang="tr-TR" sz="1600">
                            <a:effectLst/>
                            <a:latin typeface="Cambria Math" panose="02040503050406030204" pitchFamily="18" charset="0"/>
                            <a:ea typeface="Times New Roman" panose="02020603050405020304" pitchFamily="18" charset="0"/>
                          </a:rPr>
                          <m:t>6</m:t>
                        </m:r>
                      </m:den>
                    </m:f>
                  </m:oMath>
                </a14:m>
                <a:r>
                  <a:rPr lang="tr-TR" sz="1600" dirty="0">
                    <a:latin typeface="Times New Roman" panose="02020603050405020304" pitchFamily="18" charset="0"/>
                    <a:ea typeface="Times New Roman" panose="02020603050405020304" pitchFamily="18" charset="0"/>
                  </a:rPr>
                  <a:t> pizzanın alınması olarak ifade edilebilir.</a:t>
                </a:r>
                <a:endParaRPr lang="tr-TR" sz="1600" dirty="0">
                  <a:effectLst/>
                  <a:latin typeface="Times New Roman" panose="02020603050405020304" pitchFamily="18" charset="0"/>
                  <a:ea typeface="Times New Roman" panose="02020603050405020304" pitchFamily="18" charset="0"/>
                </a:endParaRPr>
              </a:p>
            </p:txBody>
          </p:sp>
        </mc:Choice>
        <mc:Fallback xmlns="">
          <p:sp>
            <p:nvSpPr>
              <p:cNvPr id="6" name="Dikdörtgen 5"/>
              <p:cNvSpPr>
                <a:spLocks noRot="1" noChangeAspect="1" noMove="1" noResize="1" noEditPoints="1" noAdjustHandles="1" noChangeArrowheads="1" noChangeShapeType="1" noTextEdit="1"/>
              </p:cNvSpPr>
              <p:nvPr/>
            </p:nvSpPr>
            <p:spPr>
              <a:xfrm>
                <a:off x="819806" y="2090144"/>
                <a:ext cx="10583918" cy="1573636"/>
              </a:xfrm>
              <a:prstGeom prst="rect">
                <a:avLst/>
              </a:prstGeom>
              <a:blipFill>
                <a:blip r:embed="rId2"/>
                <a:stretch>
                  <a:fillRect l="-288" t="-775" r="-288" b="-775"/>
                </a:stretch>
              </a:blipFill>
            </p:spPr>
            <p:txBody>
              <a:bodyPr/>
              <a:lstStyle/>
              <a:p>
                <a:r>
                  <a:rPr lang="tr-TR">
                    <a:noFill/>
                  </a:rPr>
                  <a:t> </a:t>
                </a:r>
              </a:p>
            </p:txBody>
          </p:sp>
        </mc:Fallback>
      </mc:AlternateContent>
      <p:pic>
        <p:nvPicPr>
          <p:cNvPr id="7" name="Resim 6"/>
          <p:cNvPicPr/>
          <p:nvPr/>
        </p:nvPicPr>
        <p:blipFill>
          <a:blip r:embed="rId3" cstate="print"/>
          <a:srcRect/>
          <a:stretch>
            <a:fillRect/>
          </a:stretch>
        </p:blipFill>
        <p:spPr bwMode="auto">
          <a:xfrm>
            <a:off x="3785344" y="3865906"/>
            <a:ext cx="2436780" cy="1904273"/>
          </a:xfrm>
          <a:prstGeom prst="rect">
            <a:avLst/>
          </a:prstGeom>
          <a:noFill/>
          <a:ln w="9525">
            <a:noFill/>
            <a:miter lim="800000"/>
            <a:headEnd/>
            <a:tailEnd/>
          </a:ln>
        </p:spPr>
      </p:pic>
    </p:spTree>
    <p:extLst>
      <p:ext uri="{BB962C8B-B14F-4D97-AF65-F5344CB8AC3E}">
        <p14:creationId xmlns:p14="http://schemas.microsoft.com/office/powerpoint/2010/main" val="1563439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8</a:t>
            </a:fld>
            <a:endParaRPr lang="zh-CN" altLang="en-US" dirty="0"/>
          </a:p>
        </p:txBody>
      </p:sp>
      <p:sp>
        <p:nvSpPr>
          <p:cNvPr id="4" name="Dikdörtgen 3"/>
          <p:cNvSpPr/>
          <p:nvPr/>
        </p:nvSpPr>
        <p:spPr>
          <a:xfrm>
            <a:off x="935420" y="251147"/>
            <a:ext cx="10710042" cy="1185453"/>
          </a:xfrm>
          <a:prstGeom prst="rect">
            <a:avLst/>
          </a:prstGeom>
        </p:spPr>
        <p:txBody>
          <a:bodyPr wrap="square">
            <a:spAutoFit/>
          </a:bodyPr>
          <a:lstStyle/>
          <a:p>
            <a:pPr indent="449580" algn="just">
              <a:lnSpc>
                <a:spcPct val="111000"/>
              </a:lnSpc>
            </a:pPr>
            <a:r>
              <a:rPr lang="tr-TR" sz="1600" b="1" dirty="0">
                <a:latin typeface="Times New Roman" panose="02020603050405020304" pitchFamily="18" charset="0"/>
                <a:ea typeface="Times New Roman" panose="02020603050405020304" pitchFamily="18" charset="0"/>
              </a:rPr>
              <a:t>Bölme anlamı</a:t>
            </a:r>
            <a:endParaRPr lang="tr-TR" sz="1600" dirty="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smtClean="0">
                <a:latin typeface="Times New Roman" panose="02020603050405020304" pitchFamily="18" charset="0"/>
                <a:ea typeface="Times New Roman" panose="02020603050405020304" pitchFamily="18" charset="0"/>
              </a:rPr>
              <a:t>Kesirlerin </a:t>
            </a:r>
            <a:r>
              <a:rPr lang="tr-TR" sz="1600" dirty="0">
                <a:latin typeface="Times New Roman" panose="02020603050405020304" pitchFamily="18" charset="0"/>
                <a:ea typeface="Times New Roman" panose="02020603050405020304" pitchFamily="18" charset="0"/>
              </a:rPr>
              <a:t>bölme anlamı, bir sayı diğer sayıya bölündüğünde, bölümün tam sayı olmadığı durumlardır (Toptaş, Han ve Akın, 2017). Dolayısıyla bölmede çıkan sonucun ondalık gösterime dönüştürmesi olarak da ifade edilebilir. Örneğin; 3 dilim keki 2 çocuk aralarında eşit olarak paylaşmak istiyor. Her bir çocuğa ne kadar kek düşer?</a:t>
            </a:r>
            <a:endParaRPr lang="tr-TR" sz="16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2"/>
          <a:srcRect/>
          <a:stretch>
            <a:fillRect/>
          </a:stretch>
        </p:blipFill>
        <p:spPr bwMode="auto">
          <a:xfrm>
            <a:off x="2743200" y="1542044"/>
            <a:ext cx="4680638" cy="123888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Dikdörtgen 5"/>
              <p:cNvSpPr/>
              <p:nvPr/>
            </p:nvSpPr>
            <p:spPr>
              <a:xfrm>
                <a:off x="8776981" y="1873748"/>
                <a:ext cx="2352632" cy="575479"/>
              </a:xfrm>
              <a:prstGeom prst="rect">
                <a:avLst/>
              </a:prstGeom>
            </p:spPr>
            <p:txBody>
              <a:bodyPr wrap="none">
                <a:spAutoFit/>
              </a:bodyPr>
              <a:lstStyle/>
              <a:p>
                <a:pPr algn="just">
                  <a:lnSpc>
                    <a:spcPct val="111000"/>
                  </a:lnSpc>
                  <a:spcAft>
                    <a:spcPts val="0"/>
                  </a:spcAft>
                </a:pPr>
                <a14:m>
                  <m:oMath xmlns:m="http://schemas.openxmlformats.org/officeDocument/2006/math">
                    <m:f>
                      <m:fPr>
                        <m:ctrlPr>
                          <a:rPr lang="tr-TR" sz="2000" i="1">
                            <a:latin typeface="Cambria Math"/>
                            <a:ea typeface="Times New Roman" panose="02020603050405020304" pitchFamily="18" charset="0"/>
                          </a:rPr>
                        </m:ctrlPr>
                      </m:fPr>
                      <m:num>
                        <m:r>
                          <a:rPr lang="tr-TR" sz="2000">
                            <a:effectLst/>
                            <a:latin typeface="Cambria Math" panose="02040503050406030204" pitchFamily="18" charset="0"/>
                            <a:ea typeface="Times New Roman" panose="02020603050405020304" pitchFamily="18" charset="0"/>
                          </a:rPr>
                          <m:t>3</m:t>
                        </m:r>
                      </m:num>
                      <m:den>
                        <m:r>
                          <a:rPr lang="tr-TR" sz="2000">
                            <a:effectLst/>
                            <a:latin typeface="Cambria Math" panose="02040503050406030204" pitchFamily="18" charset="0"/>
                            <a:ea typeface="Times New Roman" panose="02020603050405020304" pitchFamily="18" charset="0"/>
                          </a:rPr>
                          <m:t>2</m:t>
                        </m:r>
                      </m:den>
                    </m:f>
                  </m:oMath>
                </a14:m>
                <a:r>
                  <a:rPr lang="tr-TR" sz="1400" dirty="0">
                    <a:effectLst/>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3 ÷ 2’dir veya 1,5’tir.</a:t>
                </a:r>
                <a:endParaRPr lang="tr-TR" sz="1400" dirty="0">
                  <a:effectLst/>
                  <a:latin typeface="Times New Roman" panose="02020603050405020304" pitchFamily="18" charset="0"/>
                  <a:ea typeface="Times New Roman" panose="02020603050405020304" pitchFamily="18" charset="0"/>
                </a:endParaRPr>
              </a:p>
            </p:txBody>
          </p:sp>
        </mc:Choice>
        <mc:Fallback xmlns="">
          <p:sp>
            <p:nvSpPr>
              <p:cNvPr id="6" name="Dikdörtgen 5"/>
              <p:cNvSpPr>
                <a:spLocks noRot="1" noChangeAspect="1" noMove="1" noResize="1" noEditPoints="1" noAdjustHandles="1" noChangeArrowheads="1" noChangeShapeType="1" noTextEdit="1"/>
              </p:cNvSpPr>
              <p:nvPr/>
            </p:nvSpPr>
            <p:spPr>
              <a:xfrm>
                <a:off x="8776981" y="1873748"/>
                <a:ext cx="2352632" cy="575479"/>
              </a:xfrm>
              <a:prstGeom prst="rect">
                <a:avLst/>
              </a:prstGeom>
              <a:blipFill>
                <a:blip r:embed="rId3"/>
                <a:stretch>
                  <a:fillRect r="-1813" b="-315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Dikdörtgen 6"/>
              <p:cNvSpPr/>
              <p:nvPr/>
            </p:nvSpPr>
            <p:spPr>
              <a:xfrm>
                <a:off x="830317" y="3013291"/>
                <a:ext cx="10815145" cy="1688539"/>
              </a:xfrm>
              <a:prstGeom prst="rect">
                <a:avLst/>
              </a:prstGeom>
            </p:spPr>
            <p:txBody>
              <a:bodyPr wrap="square">
                <a:spAutoFit/>
              </a:bodyPr>
              <a:lstStyle/>
              <a:p>
                <a:pPr indent="449580" algn="just">
                  <a:lnSpc>
                    <a:spcPct val="111000"/>
                  </a:lnSpc>
                </a:pPr>
                <a:r>
                  <a:rPr lang="tr-TR" sz="1600" b="1" dirty="0">
                    <a:latin typeface="Times New Roman" panose="02020603050405020304" pitchFamily="18" charset="0"/>
                    <a:ea typeface="Times New Roman" panose="02020603050405020304" pitchFamily="18" charset="0"/>
                  </a:rPr>
                  <a:t>Ölçme anlamı</a:t>
                </a:r>
                <a:endParaRPr lang="tr-TR" sz="1600" dirty="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smtClean="0">
                    <a:latin typeface="Times New Roman" panose="02020603050405020304" pitchFamily="18" charset="0"/>
                    <a:ea typeface="Times New Roman" panose="02020603050405020304" pitchFamily="18" charset="0"/>
                  </a:rPr>
                  <a:t>Ölçme </a:t>
                </a:r>
                <a:r>
                  <a:rPr lang="tr-TR" sz="1600" dirty="0">
                    <a:latin typeface="Times New Roman" panose="02020603050405020304" pitchFamily="18" charset="0"/>
                    <a:ea typeface="Times New Roman" panose="02020603050405020304" pitchFamily="18" charset="0"/>
                  </a:rPr>
                  <a:t>anlamında kesirler, birim kesirler kullanılarak elde edilir. Öncelikle bir bütün eş parçalara ayrılarak birim kesir elde edilir. Daha sonra bu parçalardan istenilen sayıda parça kullanılarak söz konusu kesir elde edilir (Olkun ve Toluk Uçar, 2018). </a:t>
                </a:r>
                <a:r>
                  <a:rPr lang="tr-TR" sz="1600" dirty="0" smtClean="0">
                    <a:latin typeface="Times New Roman" panose="02020603050405020304" pitchFamily="18" charset="0"/>
                    <a:ea typeface="Times New Roman" panose="02020603050405020304" pitchFamily="18" charset="0"/>
                  </a:rPr>
                  <a:t>Kesirlerin </a:t>
                </a:r>
                <a:r>
                  <a:rPr lang="tr-TR" sz="1600" dirty="0">
                    <a:latin typeface="Times New Roman" panose="02020603050405020304" pitchFamily="18" charset="0"/>
                    <a:ea typeface="Times New Roman" panose="02020603050405020304" pitchFamily="18" charset="0"/>
                  </a:rPr>
                  <a:t>ölçme anlamı sayı doğrusu modeli ile kullanımı daha yaygındır. Örneğin,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3</m:t>
                        </m:r>
                      </m:num>
                      <m:den>
                        <m:r>
                          <a:rPr lang="tr-TR" sz="1600">
                            <a:effectLst/>
                            <a:latin typeface="Cambria Math" panose="02040503050406030204" pitchFamily="18" charset="0"/>
                            <a:ea typeface="Times New Roman" panose="02020603050405020304" pitchFamily="18" charset="0"/>
                          </a:rPr>
                          <m:t>5</m:t>
                        </m:r>
                      </m:den>
                    </m:f>
                  </m:oMath>
                </a14:m>
                <a:r>
                  <a:rPr lang="tr-TR" sz="1600" dirty="0">
                    <a:latin typeface="Times New Roman" panose="02020603050405020304" pitchFamily="18" charset="0"/>
                    <a:ea typeface="Times New Roman" panose="02020603050405020304" pitchFamily="18" charset="0"/>
                  </a:rPr>
                  <a:t> kesrinin öncelikle birim kesri olan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rPr>
                          <m:t>5</m:t>
                        </m:r>
                      </m:den>
                    </m:f>
                  </m:oMath>
                </a14:m>
                <a:r>
                  <a:rPr lang="tr-TR" sz="1600" dirty="0">
                    <a:latin typeface="Times New Roman" panose="02020603050405020304" pitchFamily="18" charset="0"/>
                    <a:ea typeface="Times New Roman" panose="02020603050405020304" pitchFamily="18" charset="0"/>
                  </a:rPr>
                  <a:t> kesri bulunur. Ardından 3 tane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rPr>
                          <m:t>5</m:t>
                        </m:r>
                      </m:den>
                    </m:f>
                  </m:oMath>
                </a14:m>
                <a:r>
                  <a:rPr lang="tr-TR" sz="1600" dirty="0">
                    <a:latin typeface="Times New Roman" panose="02020603050405020304" pitchFamily="18" charset="0"/>
                    <a:ea typeface="Times New Roman" panose="02020603050405020304" pitchFamily="18" charset="0"/>
                  </a:rPr>
                  <a:t> kesrinin tekrarlı toplamıyla sonuç elde edilir. Yani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rPr>
                          <m:t>5</m:t>
                        </m:r>
                      </m:den>
                    </m:f>
                  </m:oMath>
                </a14:m>
                <a:r>
                  <a:rPr lang="tr-TR" sz="16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rPr>
                          <m:t>5</m:t>
                        </m:r>
                      </m:den>
                    </m:f>
                  </m:oMath>
                </a14:m>
                <a:r>
                  <a:rPr lang="tr-TR" sz="16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rPr>
                          <m:t>5</m:t>
                        </m:r>
                      </m:den>
                    </m:f>
                  </m:oMath>
                </a14:m>
                <a:r>
                  <a:rPr lang="tr-TR" sz="1600" dirty="0">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3</m:t>
                        </m:r>
                      </m:num>
                      <m:den>
                        <m:r>
                          <a:rPr lang="tr-TR" sz="1600">
                            <a:effectLst/>
                            <a:latin typeface="Cambria Math" panose="02040503050406030204" pitchFamily="18" charset="0"/>
                            <a:ea typeface="Times New Roman" panose="02020603050405020304" pitchFamily="18" charset="0"/>
                          </a:rPr>
                          <m:t>5</m:t>
                        </m:r>
                      </m:den>
                    </m:f>
                  </m:oMath>
                </a14:m>
                <a:r>
                  <a:rPr lang="tr-TR" sz="1600" dirty="0">
                    <a:latin typeface="Times New Roman" panose="02020603050405020304" pitchFamily="18" charset="0"/>
                    <a:ea typeface="Times New Roman" panose="02020603050405020304" pitchFamily="18" charset="0"/>
                  </a:rPr>
                  <a:t>’tir.</a:t>
                </a:r>
                <a:endParaRPr lang="tr-TR" sz="1600" dirty="0">
                  <a:effectLst/>
                  <a:latin typeface="Times New Roman" panose="02020603050405020304" pitchFamily="18" charset="0"/>
                  <a:ea typeface="Times New Roman" panose="02020603050405020304" pitchFamily="18" charset="0"/>
                </a:endParaRPr>
              </a:p>
            </p:txBody>
          </p:sp>
        </mc:Choice>
        <mc:Fallback xmlns="">
          <p:sp>
            <p:nvSpPr>
              <p:cNvPr id="7" name="Dikdörtgen 6"/>
              <p:cNvSpPr>
                <a:spLocks noRot="1" noChangeAspect="1" noMove="1" noResize="1" noEditPoints="1" noAdjustHandles="1" noChangeArrowheads="1" noChangeShapeType="1" noTextEdit="1"/>
              </p:cNvSpPr>
              <p:nvPr/>
            </p:nvSpPr>
            <p:spPr>
              <a:xfrm>
                <a:off x="830317" y="3013291"/>
                <a:ext cx="10815145" cy="1688539"/>
              </a:xfrm>
              <a:prstGeom prst="rect">
                <a:avLst/>
              </a:prstGeom>
              <a:blipFill>
                <a:blip r:embed="rId4"/>
                <a:stretch>
                  <a:fillRect l="-282" t="-722" r="-338" b="-361"/>
                </a:stretch>
              </a:blipFill>
            </p:spPr>
            <p:txBody>
              <a:bodyPr/>
              <a:lstStyle/>
              <a:p>
                <a:r>
                  <a:rPr lang="tr-TR">
                    <a:noFill/>
                  </a:rPr>
                  <a:t> </a:t>
                </a:r>
              </a:p>
            </p:txBody>
          </p:sp>
        </mc:Fallback>
      </mc:AlternateContent>
      <p:pic>
        <p:nvPicPr>
          <p:cNvPr id="8" name="Resim 7"/>
          <p:cNvPicPr/>
          <p:nvPr/>
        </p:nvPicPr>
        <p:blipFill>
          <a:blip r:embed="rId5"/>
          <a:srcRect/>
          <a:stretch>
            <a:fillRect/>
          </a:stretch>
        </p:blipFill>
        <p:spPr bwMode="auto">
          <a:xfrm>
            <a:off x="3363309" y="4868415"/>
            <a:ext cx="3668112" cy="1320020"/>
          </a:xfrm>
          <a:prstGeom prst="rect">
            <a:avLst/>
          </a:prstGeom>
          <a:noFill/>
          <a:ln w="9525">
            <a:noFill/>
            <a:miter lim="800000"/>
            <a:headEnd/>
            <a:tailEnd/>
          </a:ln>
        </p:spPr>
      </p:pic>
    </p:spTree>
    <p:extLst>
      <p:ext uri="{BB962C8B-B14F-4D97-AF65-F5344CB8AC3E}">
        <p14:creationId xmlns:p14="http://schemas.microsoft.com/office/powerpoint/2010/main" val="2452072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1D91E7F-84B6-4064-9D4E-CC7D244BCA04}" type="slidenum">
              <a:rPr lang="zh-CN" altLang="en-US" smtClean="0"/>
              <a:pPr/>
              <a:t>9</a:t>
            </a:fld>
            <a:endParaRPr lang="zh-CN" altLang="en-US" dirty="0"/>
          </a:p>
        </p:txBody>
      </p:sp>
      <mc:AlternateContent xmlns:mc="http://schemas.openxmlformats.org/markup-compatibility/2006" xmlns:a14="http://schemas.microsoft.com/office/drawing/2010/main">
        <mc:Choice Requires="a14">
          <p:sp>
            <p:nvSpPr>
              <p:cNvPr id="4" name="Dikdörtgen 3"/>
              <p:cNvSpPr/>
              <p:nvPr/>
            </p:nvSpPr>
            <p:spPr>
              <a:xfrm>
                <a:off x="746234" y="334434"/>
                <a:ext cx="10720551" cy="2099164"/>
              </a:xfrm>
              <a:prstGeom prst="rect">
                <a:avLst/>
              </a:prstGeom>
            </p:spPr>
            <p:txBody>
              <a:bodyPr wrap="square">
                <a:spAutoFit/>
              </a:bodyPr>
              <a:lstStyle/>
              <a:p>
                <a:pPr indent="449580" algn="just">
                  <a:lnSpc>
                    <a:spcPct val="111000"/>
                  </a:lnSpc>
                </a:pPr>
                <a:r>
                  <a:rPr lang="tr-TR" sz="1600" b="1" dirty="0">
                    <a:latin typeface="Times New Roman" panose="02020603050405020304" pitchFamily="18" charset="0"/>
                    <a:ea typeface="Times New Roman" panose="02020603050405020304" pitchFamily="18" charset="0"/>
                  </a:rPr>
                  <a:t>İşlemci (Operatör) anlamı</a:t>
                </a:r>
                <a:endParaRPr lang="tr-TR" sz="1600" dirty="0">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smtClean="0">
                    <a:latin typeface="Times New Roman" panose="02020603050405020304" pitchFamily="18" charset="0"/>
                    <a:ea typeface="Times New Roman" panose="02020603050405020304" pitchFamily="18" charset="0"/>
                  </a:rPr>
                  <a:t>Kesirlerin </a:t>
                </a:r>
                <a:r>
                  <a:rPr lang="tr-TR" sz="1600" dirty="0">
                    <a:latin typeface="Times New Roman" panose="02020603050405020304" pitchFamily="18" charset="0"/>
                    <a:ea typeface="Times New Roman" panose="02020603050405020304" pitchFamily="18" charset="0"/>
                  </a:rPr>
                  <a:t>işlemci (operatör) anlamı kesir, başka bir sayı ile işleme girerek o sayının kesir kadar büyüklüğünü ifade eder. Bu anlam, kesirlerle çarpma işlemine temel teşkil etmektedir (Toptaş, Han ve Akın, 2017). Kesirlerin işlemci anlamında belli bir miktarın büyütülmesi veya küçültülmesi söz konusudur (Alacacı, 2012). Örneğin; bir sepetteki 9 elmanın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1</m:t>
                        </m:r>
                      </m:num>
                      <m:den>
                        <m:r>
                          <a:rPr lang="tr-TR" sz="1600">
                            <a:effectLst/>
                            <a:latin typeface="Cambria Math" panose="02040503050406030204" pitchFamily="18" charset="0"/>
                            <a:ea typeface="Times New Roman" panose="02020603050405020304" pitchFamily="18" charset="0"/>
                          </a:rPr>
                          <m:t>3</m:t>
                        </m:r>
                      </m:den>
                    </m:f>
                  </m:oMath>
                </a14:m>
                <a:r>
                  <a:rPr lang="tr-TR" sz="1600" dirty="0">
                    <a:latin typeface="Times New Roman" panose="02020603050405020304" pitchFamily="18" charset="0"/>
                    <a:ea typeface="Times New Roman" panose="02020603050405020304" pitchFamily="18" charset="0"/>
                  </a:rPr>
                  <a:t>’i çürüktür. Buna göre kaç elma çürüktür?</a:t>
                </a:r>
                <a:endParaRPr lang="tr-TR" sz="1600" dirty="0">
                  <a:effectLst/>
                  <a:latin typeface="Times New Roman" panose="02020603050405020304" pitchFamily="18" charset="0"/>
                  <a:ea typeface="Times New Roman" panose="02020603050405020304" pitchFamily="18" charset="0"/>
                </a:endParaRPr>
              </a:p>
              <a:p>
                <a:pPr algn="just">
                  <a:lnSpc>
                    <a:spcPct val="111000"/>
                  </a:lnSpc>
                  <a:spcAft>
                    <a:spcPts val="0"/>
                  </a:spcAft>
                </a:pPr>
                <a:r>
                  <a:rPr lang="tr-TR" sz="1600" dirty="0">
                    <a:latin typeface="Times New Roman" panose="02020603050405020304" pitchFamily="18" charset="0"/>
                    <a:ea typeface="Times New Roman" panose="02020603050405020304" pitchFamily="18" charset="0"/>
                  </a:rPr>
                  <a:t> </a:t>
                </a:r>
                <a:endParaRPr lang="tr-TR" sz="1600" dirty="0">
                  <a:effectLst/>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Burada kastedilen 9’un 3’te 1’nin bulunmasıdır. Yani 9 ÷ 3= 3 ve 3 x 1=3 Dolayısıyla 3 elma çürüktür.</a:t>
                </a:r>
                <a:endParaRPr lang="tr-TR" sz="1600" dirty="0">
                  <a:effectLst/>
                  <a:latin typeface="Times New Roman" panose="02020603050405020304" pitchFamily="18" charset="0"/>
                  <a:ea typeface="Times New Roman" panose="02020603050405020304" pitchFamily="18" charset="0"/>
                </a:endParaRPr>
              </a:p>
            </p:txBody>
          </p:sp>
        </mc:Choice>
        <mc:Fallback xmlns="">
          <p:sp>
            <p:nvSpPr>
              <p:cNvPr id="4" name="Dikdörtgen 3"/>
              <p:cNvSpPr>
                <a:spLocks noRot="1" noChangeAspect="1" noMove="1" noResize="1" noEditPoints="1" noAdjustHandles="1" noChangeArrowheads="1" noChangeShapeType="1" noTextEdit="1"/>
              </p:cNvSpPr>
              <p:nvPr/>
            </p:nvSpPr>
            <p:spPr>
              <a:xfrm>
                <a:off x="746234" y="334434"/>
                <a:ext cx="10720551" cy="2099164"/>
              </a:xfrm>
              <a:prstGeom prst="rect">
                <a:avLst/>
              </a:prstGeom>
              <a:blipFill>
                <a:blip r:embed="rId2"/>
                <a:stretch>
                  <a:fillRect l="-284" t="-581" r="-284" b="-2907"/>
                </a:stretch>
              </a:blipFill>
            </p:spPr>
            <p:txBody>
              <a:bodyPr/>
              <a:lstStyle/>
              <a:p>
                <a:r>
                  <a:rPr lang="tr-TR">
                    <a:noFill/>
                  </a:rPr>
                  <a:t> </a:t>
                </a:r>
              </a:p>
            </p:txBody>
          </p:sp>
        </mc:Fallback>
      </mc:AlternateContent>
      <p:pic>
        <p:nvPicPr>
          <p:cNvPr id="5" name="Resim 4" descr="C:\Users\Emine GOZEL\Desktop\Adsız.jpg"/>
          <p:cNvPicPr/>
          <p:nvPr/>
        </p:nvPicPr>
        <p:blipFill>
          <a:blip r:embed="rId3"/>
          <a:srcRect/>
          <a:stretch>
            <a:fillRect/>
          </a:stretch>
        </p:blipFill>
        <p:spPr bwMode="auto">
          <a:xfrm>
            <a:off x="2516822" y="2698108"/>
            <a:ext cx="4892971" cy="1012044"/>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Dikdörtgen 5"/>
              <p:cNvSpPr/>
              <p:nvPr/>
            </p:nvSpPr>
            <p:spPr>
              <a:xfrm>
                <a:off x="914399" y="4054489"/>
                <a:ext cx="10552386" cy="1300356"/>
              </a:xfrm>
              <a:prstGeom prst="rect">
                <a:avLst/>
              </a:prstGeom>
            </p:spPr>
            <p:txBody>
              <a:bodyPr wrap="square">
                <a:spAutoFit/>
              </a:bodyPr>
              <a:lstStyle/>
              <a:p>
                <a:pPr indent="449580" algn="just">
                  <a:lnSpc>
                    <a:spcPct val="111000"/>
                  </a:lnSpc>
                  <a:spcAft>
                    <a:spcPts val="0"/>
                  </a:spcAft>
                </a:pPr>
                <a:r>
                  <a:rPr lang="tr-TR" sz="1600" b="1" dirty="0" smtClean="0">
                    <a:latin typeface="Times New Roman" panose="02020603050405020304" pitchFamily="18" charset="0"/>
                    <a:ea typeface="Times New Roman" panose="02020603050405020304" pitchFamily="18" charset="0"/>
                  </a:rPr>
                  <a:t>Oran</a:t>
                </a:r>
                <a:endParaRPr lang="tr-TR" sz="1600" dirty="0">
                  <a:effectLst/>
                  <a:latin typeface="Times New Roman" panose="02020603050405020304" pitchFamily="18" charset="0"/>
                  <a:ea typeface="Times New Roman" panose="02020603050405020304" pitchFamily="18" charset="0"/>
                </a:endParaRPr>
              </a:p>
              <a:p>
                <a:pPr indent="449580" algn="just">
                  <a:lnSpc>
                    <a:spcPct val="111000"/>
                  </a:lnSpc>
                  <a:spcAft>
                    <a:spcPts val="0"/>
                  </a:spcAft>
                </a:pPr>
                <a:r>
                  <a:rPr lang="tr-TR" sz="1600" dirty="0">
                    <a:latin typeface="Times New Roman" panose="02020603050405020304" pitchFamily="18" charset="0"/>
                    <a:ea typeface="Times New Roman" panose="02020603050405020304" pitchFamily="18" charset="0"/>
                  </a:rPr>
                  <a:t>Kesrin oran anlamı, parça-parça ya da parça-bütün şeklinde ifade edilir ve a/b şeklinde yazılır (Toptaş, Han ve Akın, 2017). a/b kesrinde bir </a:t>
                </a:r>
                <a:r>
                  <a:rPr lang="tr-TR" sz="1600" i="1" dirty="0">
                    <a:latin typeface="Times New Roman" panose="02020603050405020304" pitchFamily="18" charset="0"/>
                    <a:ea typeface="Times New Roman" panose="02020603050405020304" pitchFamily="18" charset="0"/>
                  </a:rPr>
                  <a:t>a </a:t>
                </a:r>
                <a:r>
                  <a:rPr lang="tr-TR" sz="1600" dirty="0">
                    <a:latin typeface="Times New Roman" panose="02020603050405020304" pitchFamily="18" charset="0"/>
                    <a:ea typeface="Times New Roman" panose="02020603050405020304" pitchFamily="18" charset="0"/>
                  </a:rPr>
                  <a:t>niceliğinin </a:t>
                </a:r>
                <a:r>
                  <a:rPr lang="tr-TR" sz="1600" i="1" dirty="0">
                    <a:latin typeface="Times New Roman" panose="02020603050405020304" pitchFamily="18" charset="0"/>
                    <a:ea typeface="Times New Roman" panose="02020603050405020304" pitchFamily="18" charset="0"/>
                  </a:rPr>
                  <a:t>b </a:t>
                </a:r>
                <a:r>
                  <a:rPr lang="tr-TR" sz="1600" dirty="0">
                    <a:latin typeface="Times New Roman" panose="02020603050405020304" pitchFamily="18" charset="0"/>
                    <a:ea typeface="Times New Roman" panose="02020603050405020304" pitchFamily="18" charset="0"/>
                  </a:rPr>
                  <a:t>niceliğine ya da a niceliğinin </a:t>
                </a:r>
                <a:r>
                  <a:rPr lang="tr-TR" sz="1600" dirty="0" err="1">
                    <a:latin typeface="Times New Roman" panose="02020603050405020304" pitchFamily="18" charset="0"/>
                    <a:ea typeface="Times New Roman" panose="02020603050405020304" pitchFamily="18" charset="0"/>
                  </a:rPr>
                  <a:t>a+b</a:t>
                </a:r>
                <a:r>
                  <a:rPr lang="tr-TR" sz="1600" dirty="0">
                    <a:latin typeface="Times New Roman" panose="02020603050405020304" pitchFamily="18" charset="0"/>
                    <a:ea typeface="Times New Roman" panose="02020603050405020304" pitchFamily="18" charset="0"/>
                  </a:rPr>
                  <a:t> niceliğine kıyaslanması söz konusudur (Toluk, 2002). </a:t>
                </a:r>
                <a:r>
                  <a:rPr lang="tr-TR" sz="1600" dirty="0" smtClean="0">
                    <a:latin typeface="Times New Roman" panose="02020603050405020304" pitchFamily="18" charset="0"/>
                    <a:ea typeface="Times New Roman" panose="02020603050405020304" pitchFamily="18" charset="0"/>
                  </a:rPr>
                  <a:t>Örneğin</a:t>
                </a:r>
                <a:r>
                  <a:rPr lang="tr-TR" sz="1600" dirty="0">
                    <a:latin typeface="Times New Roman" panose="02020603050405020304" pitchFamily="18" charset="0"/>
                    <a:ea typeface="Times New Roman" panose="02020603050405020304" pitchFamily="18" charset="0"/>
                  </a:rPr>
                  <a:t>, 19 kişilik bir sınıfta 9 erkek öğrenci vardır. Erkek öğrenci sayısının kız öğrenci sayısına oranı </a:t>
                </a:r>
                <a14:m>
                  <m:oMath xmlns:m="http://schemas.openxmlformats.org/officeDocument/2006/math">
                    <m:f>
                      <m:fPr>
                        <m:ctrlPr>
                          <a:rPr lang="tr-TR" sz="1600" i="1">
                            <a:effectLst/>
                            <a:latin typeface="Cambria Math"/>
                            <a:ea typeface="Times New Roman" panose="02020603050405020304" pitchFamily="18" charset="0"/>
                          </a:rPr>
                        </m:ctrlPr>
                      </m:fPr>
                      <m:num>
                        <m:r>
                          <a:rPr lang="tr-TR" sz="1600">
                            <a:effectLst/>
                            <a:latin typeface="Cambria Math" panose="02040503050406030204" pitchFamily="18" charset="0"/>
                            <a:ea typeface="Times New Roman" panose="02020603050405020304" pitchFamily="18" charset="0"/>
                          </a:rPr>
                          <m:t>9</m:t>
                        </m:r>
                      </m:num>
                      <m:den>
                        <m:r>
                          <a:rPr lang="tr-TR" sz="1600">
                            <a:effectLst/>
                            <a:latin typeface="Cambria Math" panose="02040503050406030204" pitchFamily="18" charset="0"/>
                            <a:ea typeface="Times New Roman" panose="02020603050405020304" pitchFamily="18" charset="0"/>
                          </a:rPr>
                          <m:t>10</m:t>
                        </m:r>
                      </m:den>
                    </m:f>
                  </m:oMath>
                </a14:m>
                <a:r>
                  <a:rPr lang="tr-TR" sz="1600" dirty="0">
                    <a:latin typeface="Times New Roman" panose="02020603050405020304" pitchFamily="18" charset="0"/>
                    <a:ea typeface="Times New Roman" panose="02020603050405020304" pitchFamily="18" charset="0"/>
                  </a:rPr>
                  <a:t>’dur. </a:t>
                </a:r>
                <a:endParaRPr lang="tr-TR" sz="1600" dirty="0">
                  <a:effectLst/>
                  <a:latin typeface="Times New Roman" panose="02020603050405020304" pitchFamily="18" charset="0"/>
                  <a:ea typeface="Times New Roman" panose="02020603050405020304" pitchFamily="18" charset="0"/>
                </a:endParaRPr>
              </a:p>
            </p:txBody>
          </p:sp>
        </mc:Choice>
        <mc:Fallback xmlns="">
          <p:sp>
            <p:nvSpPr>
              <p:cNvPr id="6" name="Dikdörtgen 5"/>
              <p:cNvSpPr>
                <a:spLocks noRot="1" noChangeAspect="1" noMove="1" noResize="1" noEditPoints="1" noAdjustHandles="1" noChangeArrowheads="1" noChangeShapeType="1" noTextEdit="1"/>
              </p:cNvSpPr>
              <p:nvPr/>
            </p:nvSpPr>
            <p:spPr>
              <a:xfrm>
                <a:off x="914399" y="4054489"/>
                <a:ext cx="10552386" cy="1300356"/>
              </a:xfrm>
              <a:prstGeom prst="rect">
                <a:avLst/>
              </a:prstGeom>
              <a:blipFill>
                <a:blip r:embed="rId4"/>
                <a:stretch>
                  <a:fillRect l="-289" t="-939" r="-289" b="-939"/>
                </a:stretch>
              </a:blipFill>
            </p:spPr>
            <p:txBody>
              <a:bodyPr/>
              <a:lstStyle/>
              <a:p>
                <a:r>
                  <a:rPr lang="tr-TR">
                    <a:noFill/>
                  </a:rPr>
                  <a:t> </a:t>
                </a:r>
              </a:p>
            </p:txBody>
          </p:sp>
        </mc:Fallback>
      </mc:AlternateContent>
    </p:spTree>
    <p:extLst>
      <p:ext uri="{BB962C8B-B14F-4D97-AF65-F5344CB8AC3E}">
        <p14:creationId xmlns:p14="http://schemas.microsoft.com/office/powerpoint/2010/main" val="3946580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2088</TotalTime>
  <Words>3584</Words>
  <Application>Microsoft Office PowerPoint</Application>
  <PresentationFormat>Özel</PresentationFormat>
  <Paragraphs>350</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Office 主题</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Feyyaz</dc:creator>
  <cp:lastModifiedBy>VESTEL</cp:lastModifiedBy>
  <cp:revision>842</cp:revision>
  <dcterms:created xsi:type="dcterms:W3CDTF">2015-10-24T01:57:14Z</dcterms:created>
  <dcterms:modified xsi:type="dcterms:W3CDTF">2022-11-26T02:34:32Z</dcterms:modified>
</cp:coreProperties>
</file>